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061" r:id="rId4"/>
  </p:sldMasterIdLst>
  <p:notesMasterIdLst>
    <p:notesMasterId r:id="rId16"/>
  </p:notesMasterIdLst>
  <p:handoutMasterIdLst>
    <p:handoutMasterId r:id="rId17"/>
  </p:handoutMasterIdLst>
  <p:sldIdLst>
    <p:sldId id="273" r:id="rId5"/>
    <p:sldId id="276" r:id="rId6"/>
    <p:sldId id="274" r:id="rId7"/>
    <p:sldId id="266" r:id="rId8"/>
    <p:sldId id="277" r:id="rId9"/>
    <p:sldId id="280" r:id="rId10"/>
    <p:sldId id="270" r:id="rId11"/>
    <p:sldId id="278" r:id="rId12"/>
    <p:sldId id="279" r:id="rId13"/>
    <p:sldId id="269" r:id="rId14"/>
    <p:sldId id="257"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F7DF"/>
    <a:srgbClr val="F57E0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231C9B-73CD-4936-BD7A-5F3C702D5902}" v="1" dt="2023-04-02T05:23:35.048"/>
    <p1510:client id="{013F84F8-51DA-4D86-BC98-07BE61B96598}" v="45" dt="2023-01-29T19:54:07.675"/>
    <p1510:client id="{062E618A-6479-4037-A371-DAEC35596A60}" v="15" dt="2023-03-31T15:03:14.257"/>
    <p1510:client id="{07090153-8357-48D5-AE8D-E83DD6038737}" v="63" dt="2023-04-03T12:54:14.065"/>
    <p1510:client id="{0B5ADBB9-6BA8-4958-A748-0089BDF0A6CD}" v="4" dt="2023-04-03T12:44:41.524"/>
    <p1510:client id="{0C4AF704-8787-4027-AFF3-6DCA04ACBBDD}" v="109" dt="2023-04-02T05:21:49.611"/>
    <p1510:client id="{1225F8B1-C9E6-4DD0-9D63-C8CC0D42BC89}" v="184" dt="2023-03-31T14:40:38.556"/>
    <p1510:client id="{1391769D-6070-4BCB-9A62-366D80B12440}" v="189" dt="2023-04-02T00:21:35.252"/>
    <p1510:client id="{1D30728A-23AD-4A03-8E97-D48EC73EAED0}" v="1" dt="2023-04-02T05:22:54.295"/>
    <p1510:client id="{1DB061CD-9547-46FE-8030-ACC2EC722288}" v="28" dt="2023-04-05T07:49:21.809"/>
    <p1510:client id="{1FB59910-4283-45E3-8C59-57618E80435B}" v="2" dt="2023-04-01T14:58:10.383"/>
    <p1510:client id="{2541057C-235A-4E42-8671-D2394E9E95F4}" v="239" dt="2023-03-31T11:13:44.558"/>
    <p1510:client id="{377CE1C1-D361-45F5-ADEF-B16205C18B6C}" v="2" dt="2023-01-30T14:44:33.663"/>
    <p1510:client id="{3AFEB3B4-7FDB-4318-B6ED-31BBE1C2170F}" v="10" dt="2023-04-02T08:21:54.552"/>
    <p1510:client id="{4B4B4C68-BC73-485F-B9E3-DE2071A39CFB}" v="579" dt="2023-04-02T12:55:06.749"/>
    <p1510:client id="{57B51CB1-56CB-40A2-A99A-9AF5065E2199}" v="75" dt="2023-04-02T05:42:43.154"/>
    <p1510:client id="{7D293214-0745-4AC7-A39D-4E056FF05920}" v="1" dt="2023-03-31T15:30:18.987"/>
    <p1510:client id="{87073514-993D-4F53-8616-96BF75D9BDB4}" v="1054" dt="2023-01-29T15:51:15.092"/>
    <p1510:client id="{88618228-69D4-43D6-A833-C5C1B19B7E54}" v="1" dt="2023-04-02T09:23:03.471"/>
    <p1510:client id="{89396F7E-99EC-4B69-9F61-B0B6CBEACF87}" v="11" dt="2023-04-02T05:27:40.681"/>
    <p1510:client id="{8E05FB35-41D7-4255-A813-D53A1E0D3E47}" v="851" dt="2023-04-02T08:23:51.051"/>
    <p1510:client id="{8F86111A-BFEC-473D-823C-102CB4E2E4AC}" v="13" dt="2023-01-29T16:22:16.379"/>
    <p1510:client id="{99B6CD0D-9AC1-4AD1-85A5-ACB51F30AD34}" v="28" dt="2023-03-31T15:27:02.408"/>
    <p1510:client id="{AB563B24-CA0F-42A3-8ADC-FA3CD3BC22EE}" v="7" dt="2023-04-02T06:40:26.087"/>
    <p1510:client id="{B56C9356-F5BF-4991-9AC9-4BB7AED472D3}" v="13" dt="2023-01-30T12:39:08.741"/>
    <p1510:client id="{BA73F087-CB97-4104-9291-4EF9BB91DDB3}" v="61" dt="2023-03-31T17:21:31.868"/>
    <p1510:client id="{C533422C-CC2D-4264-B1DB-4BEAFF44321E}" v="64" dt="2023-01-30T13:15:55.742"/>
    <p1510:client id="{C922B85F-C0F2-4A55-AB2C-5337FB9F1EC6}" v="13" dt="2023-04-01T15:46:55.319"/>
    <p1510:client id="{CAEEA93B-6780-4782-A9C0-B1865D9ACA75}" v="93" dt="2023-04-03T07:45:36.128"/>
    <p1510:client id="{DC433B5F-319C-4130-8534-90E2ECE7ADE3}" v="18" dt="2023-01-30T13:36:04.022"/>
    <p1510:client id="{DCFB2D6C-122C-4114-B969-652B10922276}" v="58" dt="2023-04-03T14:56:38.653"/>
    <p1510:client id="{DFBE55C9-1A7B-440C-B258-21787E6F2CCA}" v="157" dt="2023-04-04T19:21:32.527"/>
    <p1510:client id="{E7C2484C-3791-4BEB-8953-4EA9C099DCB7}" v="92" dt="2023-04-01T15:22:49.119"/>
    <p1510:client id="{E8084C3B-E52F-44B1-8B4A-59A568C65A4C}" v="1" dt="2023-03-31T15:36:32.479"/>
    <p1510:client id="{E9260459-4B47-4873-9A6D-C80EE2D9A622}" v="288" dt="2023-01-30T08:45:18.404"/>
    <p1510:client id="{EDE247F7-AA9A-483E-80E0-711DEDBDD2C2}" v="27" dt="2023-04-03T08:12:14.322"/>
    <p1510:client id="{F045119A-9AB6-4D61-98E2-A1FC3ADB2198}" v="198" dt="2023-04-02T00:54:49.558"/>
    <p1510:client id="{F148C477-105C-43FB-9C19-BC9C64196E41}" v="10" dt="2023-04-01T11:38:06.768"/>
    <p1510:client id="{F33C2A24-E133-4D2F-AFA7-5152F21FFA26}" v="814" dt="2023-01-29T16:51:35.8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48B3D65-6D94-440F-9A6C-1B795C21654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795D76A9-470E-46F5-8588-655240E5CC07}">
      <dgm:prSet/>
      <dgm:spPr/>
      <dgm:t>
        <a:bodyPr/>
        <a:lstStyle/>
        <a:p>
          <a:r>
            <a:rPr lang="en-GB" i="1" dirty="0">
              <a:latin typeface="Corbel"/>
            </a:rPr>
            <a:t>Pre-processing is the process of important and common steps as follows: </a:t>
          </a:r>
          <a:endParaRPr lang="en-US" i="1" dirty="0">
            <a:latin typeface="Corbel"/>
          </a:endParaRPr>
        </a:p>
      </dgm:t>
    </dgm:pt>
    <dgm:pt modelId="{ABA3F9F1-087A-4E0B-8ABD-DBD694794D13}" type="parTrans" cxnId="{2990D499-1C3F-418E-BBB5-8D53C7F26D1C}">
      <dgm:prSet/>
      <dgm:spPr/>
      <dgm:t>
        <a:bodyPr/>
        <a:lstStyle/>
        <a:p>
          <a:endParaRPr lang="en-US"/>
        </a:p>
      </dgm:t>
    </dgm:pt>
    <dgm:pt modelId="{86C48060-B565-48A1-B5A7-14AC40846D9A}" type="sibTrans" cxnId="{2990D499-1C3F-418E-BBB5-8D53C7F26D1C}">
      <dgm:prSet/>
      <dgm:spPr/>
      <dgm:t>
        <a:bodyPr/>
        <a:lstStyle/>
        <a:p>
          <a:endParaRPr lang="en-US"/>
        </a:p>
      </dgm:t>
    </dgm:pt>
    <dgm:pt modelId="{FABBF7D0-7E9C-4A11-9756-A4CE8F201F51}">
      <dgm:prSet/>
      <dgm:spPr/>
      <dgm:t>
        <a:bodyPr/>
        <a:lstStyle/>
        <a:p>
          <a:r>
            <a:rPr lang="en-GB" i="1" dirty="0">
              <a:latin typeface="Corbel"/>
            </a:rPr>
            <a:t>1. Formatting: It is the process of putting the data in a legitimate way that it would be suitable to work with. Format of the data files should be formatted according to the need. Most recommended format is .csv files. </a:t>
          </a:r>
          <a:endParaRPr lang="en-US" i="1" dirty="0">
            <a:latin typeface="Corbel"/>
          </a:endParaRPr>
        </a:p>
      </dgm:t>
    </dgm:pt>
    <dgm:pt modelId="{EE502CA7-ED07-4CCC-B493-3548AF092E33}" type="parTrans" cxnId="{F0FCA282-DEBC-4F84-87F0-B455B27C323E}">
      <dgm:prSet/>
      <dgm:spPr/>
      <dgm:t>
        <a:bodyPr/>
        <a:lstStyle/>
        <a:p>
          <a:endParaRPr lang="en-US"/>
        </a:p>
      </dgm:t>
    </dgm:pt>
    <dgm:pt modelId="{0DEC9FD2-59D2-4874-B5B9-2CC7FED7129B}" type="sibTrans" cxnId="{F0FCA282-DEBC-4F84-87F0-B455B27C323E}">
      <dgm:prSet/>
      <dgm:spPr/>
      <dgm:t>
        <a:bodyPr/>
        <a:lstStyle/>
        <a:p>
          <a:endParaRPr lang="en-US"/>
        </a:p>
      </dgm:t>
    </dgm:pt>
    <dgm:pt modelId="{6B351DED-53C9-4EEF-BE53-5BCE39E8F4AA}">
      <dgm:prSet/>
      <dgm:spPr/>
      <dgm:t>
        <a:bodyPr/>
        <a:lstStyle/>
        <a:p>
          <a:r>
            <a:rPr lang="en-GB" i="1" dirty="0">
              <a:latin typeface="Corbel"/>
            </a:rPr>
            <a:t>2. Cleaning: Data cleaning is a very important procedure in the path of data science as it constitutes the major part of the work. It includes removing missing data and complexity with naming category and so on. There may be data instances that are incomplete and do not carry the data you believe you need to address the problem. For most of the data scientists, Data Cleaning continues of 80% of work. </a:t>
          </a:r>
          <a:endParaRPr lang="en-US" i="1" dirty="0">
            <a:latin typeface="Corbel"/>
          </a:endParaRPr>
        </a:p>
      </dgm:t>
    </dgm:pt>
    <dgm:pt modelId="{8749DDD8-6216-40A3-9D2F-756688B982BE}" type="parTrans" cxnId="{94B401FE-846F-4BB1-8A5F-DE24F0EC0172}">
      <dgm:prSet/>
      <dgm:spPr/>
      <dgm:t>
        <a:bodyPr/>
        <a:lstStyle/>
        <a:p>
          <a:endParaRPr lang="en-US"/>
        </a:p>
      </dgm:t>
    </dgm:pt>
    <dgm:pt modelId="{AB1735B0-E451-4A40-AEB4-721990AD8755}" type="sibTrans" cxnId="{94B401FE-846F-4BB1-8A5F-DE24F0EC0172}">
      <dgm:prSet/>
      <dgm:spPr/>
      <dgm:t>
        <a:bodyPr/>
        <a:lstStyle/>
        <a:p>
          <a:endParaRPr lang="en-US"/>
        </a:p>
      </dgm:t>
    </dgm:pt>
    <dgm:pt modelId="{8C44458E-13EA-481D-9630-1EEFD5FCB254}">
      <dgm:prSet/>
      <dgm:spPr/>
      <dgm:t>
        <a:bodyPr/>
        <a:lstStyle/>
        <a:p>
          <a:pPr rtl="0"/>
          <a:r>
            <a:rPr lang="en-GB" i="1" dirty="0">
              <a:latin typeface="Corbel"/>
            </a:rPr>
            <a:t>3. Sampling: The dataset is unbalanced. Training unbalanced dataset with learning algorithms may lead to misclassification of minority class. Therefore, to compensate for the unbalanceness, we continuosly checked the tain and test  data.</a:t>
          </a:r>
        </a:p>
      </dgm:t>
    </dgm:pt>
    <dgm:pt modelId="{508E86FD-7F42-4D54-81B4-626AC1E5FC82}" type="parTrans" cxnId="{521EF2D9-2609-4C6A-85DD-BDB428B7825F}">
      <dgm:prSet/>
      <dgm:spPr/>
      <dgm:t>
        <a:bodyPr/>
        <a:lstStyle/>
        <a:p>
          <a:endParaRPr lang="en-US"/>
        </a:p>
      </dgm:t>
    </dgm:pt>
    <dgm:pt modelId="{6B7AED70-33F6-47F7-9971-F713B8C8653C}" type="sibTrans" cxnId="{521EF2D9-2609-4C6A-85DD-BDB428B7825F}">
      <dgm:prSet/>
      <dgm:spPr/>
      <dgm:t>
        <a:bodyPr/>
        <a:lstStyle/>
        <a:p>
          <a:endParaRPr lang="en-US"/>
        </a:p>
      </dgm:t>
    </dgm:pt>
    <dgm:pt modelId="{1EA89E10-E939-4F6F-A2B7-B036BDB6DB2A}">
      <dgm:prSet/>
      <dgm:spPr/>
      <dgm:t>
        <a:bodyPr/>
        <a:lstStyle/>
        <a:p>
          <a:r>
            <a:rPr lang="en-GB" i="1" dirty="0">
              <a:latin typeface="Corbel"/>
            </a:rPr>
            <a:t>4. Scaling: It is a step of data Pre Processing which is applied to independent variables or features of data. It basically helps to normalise the data within a particular range. Sometimes, it also helps in speeding up the calculations in an algorithm. It scales the data to have zero mean and unit variance. Standard Scaler is used that standardises the data.</a:t>
          </a:r>
          <a:endParaRPr lang="en-US" i="1" dirty="0">
            <a:latin typeface="Corbel"/>
          </a:endParaRPr>
        </a:p>
      </dgm:t>
    </dgm:pt>
    <dgm:pt modelId="{61E1DB44-6D3D-4D8F-801E-404AD08E5E20}" type="parTrans" cxnId="{CD3D3B66-61EB-4339-AA96-6D8258F9F012}">
      <dgm:prSet/>
      <dgm:spPr/>
      <dgm:t>
        <a:bodyPr/>
        <a:lstStyle/>
        <a:p>
          <a:endParaRPr lang="en-US"/>
        </a:p>
      </dgm:t>
    </dgm:pt>
    <dgm:pt modelId="{0EDFAF64-4E49-41DC-9018-D81A97DCE5C9}" type="sibTrans" cxnId="{CD3D3B66-61EB-4339-AA96-6D8258F9F012}">
      <dgm:prSet/>
      <dgm:spPr/>
      <dgm:t>
        <a:bodyPr/>
        <a:lstStyle/>
        <a:p>
          <a:endParaRPr lang="en-US"/>
        </a:p>
      </dgm:t>
    </dgm:pt>
    <dgm:pt modelId="{DF5B9DC1-3CCB-4963-8CC3-05DAB6AB726B}" type="pres">
      <dgm:prSet presAssocID="{B48B3D65-6D94-440F-9A6C-1B795C216543}" presName="diagram" presStyleCnt="0">
        <dgm:presLayoutVars>
          <dgm:dir/>
          <dgm:resizeHandles val="exact"/>
        </dgm:presLayoutVars>
      </dgm:prSet>
      <dgm:spPr/>
    </dgm:pt>
    <dgm:pt modelId="{6F06962D-FB52-43B3-A48A-3374B0EEB824}" type="pres">
      <dgm:prSet presAssocID="{795D76A9-470E-46F5-8588-655240E5CC07}" presName="node" presStyleLbl="node1" presStyleIdx="0" presStyleCnt="5">
        <dgm:presLayoutVars>
          <dgm:bulletEnabled val="1"/>
        </dgm:presLayoutVars>
      </dgm:prSet>
      <dgm:spPr/>
    </dgm:pt>
    <dgm:pt modelId="{8F556D9F-8F26-4236-B44B-9EE617A1F3CB}" type="pres">
      <dgm:prSet presAssocID="{86C48060-B565-48A1-B5A7-14AC40846D9A}" presName="sibTrans" presStyleCnt="0"/>
      <dgm:spPr/>
    </dgm:pt>
    <dgm:pt modelId="{07AB42E2-9082-46E2-AF67-D4860F5A4856}" type="pres">
      <dgm:prSet presAssocID="{FABBF7D0-7E9C-4A11-9756-A4CE8F201F51}" presName="node" presStyleLbl="node1" presStyleIdx="1" presStyleCnt="5">
        <dgm:presLayoutVars>
          <dgm:bulletEnabled val="1"/>
        </dgm:presLayoutVars>
      </dgm:prSet>
      <dgm:spPr/>
    </dgm:pt>
    <dgm:pt modelId="{44286AD8-D282-4A32-A2A2-61242853789C}" type="pres">
      <dgm:prSet presAssocID="{0DEC9FD2-59D2-4874-B5B9-2CC7FED7129B}" presName="sibTrans" presStyleCnt="0"/>
      <dgm:spPr/>
    </dgm:pt>
    <dgm:pt modelId="{AE7F673E-6CD8-43EB-AC1D-0EA8149AE80F}" type="pres">
      <dgm:prSet presAssocID="{6B351DED-53C9-4EEF-BE53-5BCE39E8F4AA}" presName="node" presStyleLbl="node1" presStyleIdx="2" presStyleCnt="5">
        <dgm:presLayoutVars>
          <dgm:bulletEnabled val="1"/>
        </dgm:presLayoutVars>
      </dgm:prSet>
      <dgm:spPr/>
    </dgm:pt>
    <dgm:pt modelId="{C4FD335A-89AA-487C-A380-E853C1F654EE}" type="pres">
      <dgm:prSet presAssocID="{AB1735B0-E451-4A40-AEB4-721990AD8755}" presName="sibTrans" presStyleCnt="0"/>
      <dgm:spPr/>
    </dgm:pt>
    <dgm:pt modelId="{A05B8FE5-5D3D-443E-8708-CD954359E024}" type="pres">
      <dgm:prSet presAssocID="{8C44458E-13EA-481D-9630-1EEFD5FCB254}" presName="node" presStyleLbl="node1" presStyleIdx="3" presStyleCnt="5">
        <dgm:presLayoutVars>
          <dgm:bulletEnabled val="1"/>
        </dgm:presLayoutVars>
      </dgm:prSet>
      <dgm:spPr/>
    </dgm:pt>
    <dgm:pt modelId="{4FEBA056-C4AE-4E30-AE45-5B59A0303DBC}" type="pres">
      <dgm:prSet presAssocID="{6B7AED70-33F6-47F7-9971-F713B8C8653C}" presName="sibTrans" presStyleCnt="0"/>
      <dgm:spPr/>
    </dgm:pt>
    <dgm:pt modelId="{5C5D9195-C383-40C2-A104-FCB860895E6A}" type="pres">
      <dgm:prSet presAssocID="{1EA89E10-E939-4F6F-A2B7-B036BDB6DB2A}" presName="node" presStyleLbl="node1" presStyleIdx="4" presStyleCnt="5">
        <dgm:presLayoutVars>
          <dgm:bulletEnabled val="1"/>
        </dgm:presLayoutVars>
      </dgm:prSet>
      <dgm:spPr/>
    </dgm:pt>
  </dgm:ptLst>
  <dgm:cxnLst>
    <dgm:cxn modelId="{2CFE6B3D-180B-439C-B4C5-476FBD68E723}" type="presOf" srcId="{6B351DED-53C9-4EEF-BE53-5BCE39E8F4AA}" destId="{AE7F673E-6CD8-43EB-AC1D-0EA8149AE80F}" srcOrd="0" destOrd="0" presId="urn:microsoft.com/office/officeart/2005/8/layout/default"/>
    <dgm:cxn modelId="{CD3D3B66-61EB-4339-AA96-6D8258F9F012}" srcId="{B48B3D65-6D94-440F-9A6C-1B795C216543}" destId="{1EA89E10-E939-4F6F-A2B7-B036BDB6DB2A}" srcOrd="4" destOrd="0" parTransId="{61E1DB44-6D3D-4D8F-801E-404AD08E5E20}" sibTransId="{0EDFAF64-4E49-41DC-9018-D81A97DCE5C9}"/>
    <dgm:cxn modelId="{55829D6A-A879-48D5-AA6A-DE76496E220F}" type="presOf" srcId="{B48B3D65-6D94-440F-9A6C-1B795C216543}" destId="{DF5B9DC1-3CCB-4963-8CC3-05DAB6AB726B}" srcOrd="0" destOrd="0" presId="urn:microsoft.com/office/officeart/2005/8/layout/default"/>
    <dgm:cxn modelId="{F0FCA282-DEBC-4F84-87F0-B455B27C323E}" srcId="{B48B3D65-6D94-440F-9A6C-1B795C216543}" destId="{FABBF7D0-7E9C-4A11-9756-A4CE8F201F51}" srcOrd="1" destOrd="0" parTransId="{EE502CA7-ED07-4CCC-B493-3548AF092E33}" sibTransId="{0DEC9FD2-59D2-4874-B5B9-2CC7FED7129B}"/>
    <dgm:cxn modelId="{11E7498F-7A77-4047-A90C-8752487E1565}" type="presOf" srcId="{FABBF7D0-7E9C-4A11-9756-A4CE8F201F51}" destId="{07AB42E2-9082-46E2-AF67-D4860F5A4856}" srcOrd="0" destOrd="0" presId="urn:microsoft.com/office/officeart/2005/8/layout/default"/>
    <dgm:cxn modelId="{2990D499-1C3F-418E-BBB5-8D53C7F26D1C}" srcId="{B48B3D65-6D94-440F-9A6C-1B795C216543}" destId="{795D76A9-470E-46F5-8588-655240E5CC07}" srcOrd="0" destOrd="0" parTransId="{ABA3F9F1-087A-4E0B-8ABD-DBD694794D13}" sibTransId="{86C48060-B565-48A1-B5A7-14AC40846D9A}"/>
    <dgm:cxn modelId="{1EB09FA3-C087-4F6E-9EE7-691EE885A495}" type="presOf" srcId="{8C44458E-13EA-481D-9630-1EEFD5FCB254}" destId="{A05B8FE5-5D3D-443E-8708-CD954359E024}" srcOrd="0" destOrd="0" presId="urn:microsoft.com/office/officeart/2005/8/layout/default"/>
    <dgm:cxn modelId="{A8FBB5C2-489D-4158-BEFB-4DE048E520D2}" type="presOf" srcId="{795D76A9-470E-46F5-8588-655240E5CC07}" destId="{6F06962D-FB52-43B3-A48A-3374B0EEB824}" srcOrd="0" destOrd="0" presId="urn:microsoft.com/office/officeart/2005/8/layout/default"/>
    <dgm:cxn modelId="{1E5C51D2-1209-4766-926B-85CEA78486F3}" type="presOf" srcId="{1EA89E10-E939-4F6F-A2B7-B036BDB6DB2A}" destId="{5C5D9195-C383-40C2-A104-FCB860895E6A}" srcOrd="0" destOrd="0" presId="urn:microsoft.com/office/officeart/2005/8/layout/default"/>
    <dgm:cxn modelId="{521EF2D9-2609-4C6A-85DD-BDB428B7825F}" srcId="{B48B3D65-6D94-440F-9A6C-1B795C216543}" destId="{8C44458E-13EA-481D-9630-1EEFD5FCB254}" srcOrd="3" destOrd="0" parTransId="{508E86FD-7F42-4D54-81B4-626AC1E5FC82}" sibTransId="{6B7AED70-33F6-47F7-9971-F713B8C8653C}"/>
    <dgm:cxn modelId="{94B401FE-846F-4BB1-8A5F-DE24F0EC0172}" srcId="{B48B3D65-6D94-440F-9A6C-1B795C216543}" destId="{6B351DED-53C9-4EEF-BE53-5BCE39E8F4AA}" srcOrd="2" destOrd="0" parTransId="{8749DDD8-6216-40A3-9D2F-756688B982BE}" sibTransId="{AB1735B0-E451-4A40-AEB4-721990AD8755}"/>
    <dgm:cxn modelId="{B03F7BB8-F983-4B13-8246-D1B6AA7CBA15}" type="presParOf" srcId="{DF5B9DC1-3CCB-4963-8CC3-05DAB6AB726B}" destId="{6F06962D-FB52-43B3-A48A-3374B0EEB824}" srcOrd="0" destOrd="0" presId="urn:microsoft.com/office/officeart/2005/8/layout/default"/>
    <dgm:cxn modelId="{733B3AAF-2394-4539-9FFC-E3A61149A6F7}" type="presParOf" srcId="{DF5B9DC1-3CCB-4963-8CC3-05DAB6AB726B}" destId="{8F556D9F-8F26-4236-B44B-9EE617A1F3CB}" srcOrd="1" destOrd="0" presId="urn:microsoft.com/office/officeart/2005/8/layout/default"/>
    <dgm:cxn modelId="{FD857C59-8E80-4FFB-BE45-F882A6A57718}" type="presParOf" srcId="{DF5B9DC1-3CCB-4963-8CC3-05DAB6AB726B}" destId="{07AB42E2-9082-46E2-AF67-D4860F5A4856}" srcOrd="2" destOrd="0" presId="urn:microsoft.com/office/officeart/2005/8/layout/default"/>
    <dgm:cxn modelId="{C1E06C61-0F32-448B-A65B-5EF98B1B6243}" type="presParOf" srcId="{DF5B9DC1-3CCB-4963-8CC3-05DAB6AB726B}" destId="{44286AD8-D282-4A32-A2A2-61242853789C}" srcOrd="3" destOrd="0" presId="urn:microsoft.com/office/officeart/2005/8/layout/default"/>
    <dgm:cxn modelId="{716BA216-A80B-43FF-97FF-BC51C9A5357C}" type="presParOf" srcId="{DF5B9DC1-3CCB-4963-8CC3-05DAB6AB726B}" destId="{AE7F673E-6CD8-43EB-AC1D-0EA8149AE80F}" srcOrd="4" destOrd="0" presId="urn:microsoft.com/office/officeart/2005/8/layout/default"/>
    <dgm:cxn modelId="{AA2E91EE-ECBA-4FFC-A776-799B3F620B03}" type="presParOf" srcId="{DF5B9DC1-3CCB-4963-8CC3-05DAB6AB726B}" destId="{C4FD335A-89AA-487C-A380-E853C1F654EE}" srcOrd="5" destOrd="0" presId="urn:microsoft.com/office/officeart/2005/8/layout/default"/>
    <dgm:cxn modelId="{CBB4CAC5-8298-4711-B194-01ED843234C5}" type="presParOf" srcId="{DF5B9DC1-3CCB-4963-8CC3-05DAB6AB726B}" destId="{A05B8FE5-5D3D-443E-8708-CD954359E024}" srcOrd="6" destOrd="0" presId="urn:microsoft.com/office/officeart/2005/8/layout/default"/>
    <dgm:cxn modelId="{A6397BD6-2335-4CAB-88D5-3DDC3E845AA3}" type="presParOf" srcId="{DF5B9DC1-3CCB-4963-8CC3-05DAB6AB726B}" destId="{4FEBA056-C4AE-4E30-AE45-5B59A0303DBC}" srcOrd="7" destOrd="0" presId="urn:microsoft.com/office/officeart/2005/8/layout/default"/>
    <dgm:cxn modelId="{C60AFA51-3E31-4665-8B5F-9C1B425F797D}" type="presParOf" srcId="{DF5B9DC1-3CCB-4963-8CC3-05DAB6AB726B}" destId="{5C5D9195-C383-40C2-A104-FCB860895E6A}"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06962D-FB52-43B3-A48A-3374B0EEB824}">
      <dsp:nvSpPr>
        <dsp:cNvPr id="0" name=""/>
        <dsp:cNvSpPr/>
      </dsp:nvSpPr>
      <dsp:spPr>
        <a:xfrm>
          <a:off x="0" y="573683"/>
          <a:ext cx="2464593" cy="1478756"/>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Pre-processing is the process of important and common steps as follows: </a:t>
          </a:r>
          <a:endParaRPr lang="en-US" sz="1000" i="1" kern="1200" dirty="0">
            <a:latin typeface="Corbel"/>
          </a:endParaRPr>
        </a:p>
      </dsp:txBody>
      <dsp:txXfrm>
        <a:off x="0" y="573683"/>
        <a:ext cx="2464593" cy="1478756"/>
      </dsp:txXfrm>
    </dsp:sp>
    <dsp:sp modelId="{07AB42E2-9082-46E2-AF67-D4860F5A4856}">
      <dsp:nvSpPr>
        <dsp:cNvPr id="0" name=""/>
        <dsp:cNvSpPr/>
      </dsp:nvSpPr>
      <dsp:spPr>
        <a:xfrm>
          <a:off x="2711053" y="573683"/>
          <a:ext cx="2464593" cy="1478756"/>
        </a:xfrm>
        <a:prstGeom prst="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1. Formatting: It is the process of putting the data in a legitimate way that it would be suitable to work with. Format of the data files should be formatted according to the need. Most recommended format is .csv files. </a:t>
          </a:r>
          <a:endParaRPr lang="en-US" sz="1000" i="1" kern="1200" dirty="0">
            <a:latin typeface="Corbel"/>
          </a:endParaRPr>
        </a:p>
      </dsp:txBody>
      <dsp:txXfrm>
        <a:off x="2711053" y="573683"/>
        <a:ext cx="2464593" cy="1478756"/>
      </dsp:txXfrm>
    </dsp:sp>
    <dsp:sp modelId="{AE7F673E-6CD8-43EB-AC1D-0EA8149AE80F}">
      <dsp:nvSpPr>
        <dsp:cNvPr id="0" name=""/>
        <dsp:cNvSpPr/>
      </dsp:nvSpPr>
      <dsp:spPr>
        <a:xfrm>
          <a:off x="5422106" y="573683"/>
          <a:ext cx="2464593" cy="1478756"/>
        </a:xfrm>
        <a:prstGeom prst="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2. Cleaning: Data cleaning is a very important procedure in the path of data science as it constitutes the major part of the work. It includes removing missing data and complexity with naming category and so on. There may be data instances that are incomplete and do not carry the data you believe you need to address the problem. For most of the data scientists, Data Cleaning continues of 80% of work. </a:t>
          </a:r>
          <a:endParaRPr lang="en-US" sz="1000" i="1" kern="1200" dirty="0">
            <a:latin typeface="Corbel"/>
          </a:endParaRPr>
        </a:p>
      </dsp:txBody>
      <dsp:txXfrm>
        <a:off x="5422106" y="573683"/>
        <a:ext cx="2464593" cy="1478756"/>
      </dsp:txXfrm>
    </dsp:sp>
    <dsp:sp modelId="{A05B8FE5-5D3D-443E-8708-CD954359E024}">
      <dsp:nvSpPr>
        <dsp:cNvPr id="0" name=""/>
        <dsp:cNvSpPr/>
      </dsp:nvSpPr>
      <dsp:spPr>
        <a:xfrm>
          <a:off x="1355526" y="2298898"/>
          <a:ext cx="2464593" cy="1478756"/>
        </a:xfrm>
        <a:prstGeom prst="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rtl="0">
            <a:lnSpc>
              <a:spcPct val="90000"/>
            </a:lnSpc>
            <a:spcBef>
              <a:spcPct val="0"/>
            </a:spcBef>
            <a:spcAft>
              <a:spcPct val="35000"/>
            </a:spcAft>
            <a:buNone/>
          </a:pPr>
          <a:r>
            <a:rPr lang="en-GB" sz="1000" i="1" kern="1200" dirty="0">
              <a:latin typeface="Corbel"/>
            </a:rPr>
            <a:t>3. Sampling: The dataset is unbalanced. Training unbalanced dataset with learning algorithms may lead to misclassification of minority class. Therefore, to compensate for the unbalanceness, we continuosly checked the tain and test  data.</a:t>
          </a:r>
        </a:p>
      </dsp:txBody>
      <dsp:txXfrm>
        <a:off x="1355526" y="2298898"/>
        <a:ext cx="2464593" cy="1478756"/>
      </dsp:txXfrm>
    </dsp:sp>
    <dsp:sp modelId="{5C5D9195-C383-40C2-A104-FCB860895E6A}">
      <dsp:nvSpPr>
        <dsp:cNvPr id="0" name=""/>
        <dsp:cNvSpPr/>
      </dsp:nvSpPr>
      <dsp:spPr>
        <a:xfrm>
          <a:off x="4066579" y="2298898"/>
          <a:ext cx="2464593" cy="1478756"/>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GB" sz="1000" i="1" kern="1200" dirty="0">
              <a:latin typeface="Corbel"/>
            </a:rPr>
            <a:t>4. Scaling: It is a step of data Pre Processing which is applied to independent variables or features of data. It basically helps to normalise the data within a particular range. Sometimes, it also helps in speeding up the calculations in an algorithm. It scales the data to have zero mean and unit variance. Standard Scaler is used that standardises the data.</a:t>
          </a:r>
          <a:endParaRPr lang="en-US" sz="1000" i="1" kern="1200" dirty="0">
            <a:latin typeface="Corbel"/>
          </a:endParaRPr>
        </a:p>
      </dsp:txBody>
      <dsp:txXfrm>
        <a:off x="4066579" y="2298898"/>
        <a:ext cx="2464593" cy="147875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2A2767-FEC0-45D8-A250-3A0CECEC10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3D87BEA-720A-4B01-983C-6493C00177B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438802-F28A-42D1-9BCA-40E34B52D6F0}" type="datetimeFigureOut">
              <a:rPr lang="en-US" smtClean="0"/>
              <a:t>4/12/2023</a:t>
            </a:fld>
            <a:endParaRPr lang="en-US"/>
          </a:p>
        </p:txBody>
      </p:sp>
      <p:sp>
        <p:nvSpPr>
          <p:cNvPr id="4" name="Footer Placeholder 3">
            <a:extLst>
              <a:ext uri="{FF2B5EF4-FFF2-40B4-BE49-F238E27FC236}">
                <a16:creationId xmlns:a16="http://schemas.microsoft.com/office/drawing/2014/main" id="{8D7F7142-7B6D-4E82-A762-17951F13958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7AA5D6A-4E5C-4EA7-A13B-15A02BB533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88A98BC-2DB8-47A3-A77F-B9E32C266238}" type="slidenum">
              <a:rPr lang="en-US" smtClean="0"/>
              <a:t>‹#›</a:t>
            </a:fld>
            <a:endParaRPr lang="en-US"/>
          </a:p>
        </p:txBody>
      </p:sp>
    </p:spTree>
    <p:extLst>
      <p:ext uri="{BB962C8B-B14F-4D97-AF65-F5344CB8AC3E}">
        <p14:creationId xmlns:p14="http://schemas.microsoft.com/office/powerpoint/2010/main" val="284568433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65794D-BDB5-4811-AA4A-B25E4EF28521}" type="datetimeFigureOut">
              <a:rPr lang="en-US" smtClean="0"/>
              <a:t>4/12/2023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BB1A04-13E8-48CD-97F9-AC2568E1A8D4}" type="slidenum">
              <a:rPr lang="en-US" smtClean="0"/>
              <a:t>‹#›</a:t>
            </a:fld>
            <a:endParaRPr lang="en-US"/>
          </a:p>
        </p:txBody>
      </p:sp>
    </p:spTree>
    <p:extLst>
      <p:ext uri="{BB962C8B-B14F-4D97-AF65-F5344CB8AC3E}">
        <p14:creationId xmlns:p14="http://schemas.microsoft.com/office/powerpoint/2010/main" val="2576999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9BB1A04-13E8-48CD-97F9-AC2568E1A8D4}" type="slidenum">
              <a:rPr lang="en-US" smtClean="0"/>
              <a:t>11</a:t>
            </a:fld>
            <a:endParaRPr lang="en-US"/>
          </a:p>
        </p:txBody>
      </p:sp>
    </p:spTree>
    <p:extLst>
      <p:ext uri="{BB962C8B-B14F-4D97-AF65-F5344CB8AC3E}">
        <p14:creationId xmlns:p14="http://schemas.microsoft.com/office/powerpoint/2010/main" val="1349664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4409317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80694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226362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320926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99320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0562819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992676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95896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1285140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8554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098455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851617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4/12/2023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1791489363"/>
      </p:ext>
    </p:extLst>
  </p:cSld>
  <p:clrMap bg1="lt1" tx1="dk1" bg2="lt2" tx2="dk2" accent1="accent1" accent2="accent2" accent3="accent3" accent4="accent4" accent5="accent5" accent6="accent6" hlink="hlink" folHlink="folHlink"/>
  <p:sldLayoutIdLst>
    <p:sldLayoutId id="2147484062" r:id="rId1"/>
    <p:sldLayoutId id="2147484063" r:id="rId2"/>
    <p:sldLayoutId id="2147484064" r:id="rId3"/>
    <p:sldLayoutId id="2147484065" r:id="rId4"/>
    <p:sldLayoutId id="2147484066" r:id="rId5"/>
    <p:sldLayoutId id="2147484067" r:id="rId6"/>
    <p:sldLayoutId id="2147484068" r:id="rId7"/>
    <p:sldLayoutId id="2147484069" r:id="rId8"/>
    <p:sldLayoutId id="2147484070" r:id="rId9"/>
    <p:sldLayoutId id="2147484071" r:id="rId10"/>
    <p:sldLayoutId id="2147484072" r:id="rId11"/>
    <p:sldLayoutId id="21474840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text, indoor, computer, black&#10;&#10;Description automatically generated">
            <a:extLst>
              <a:ext uri="{FF2B5EF4-FFF2-40B4-BE49-F238E27FC236}">
                <a16:creationId xmlns:a16="http://schemas.microsoft.com/office/drawing/2014/main" id="{FD5C1B3D-D6B3-CCF3-E18E-727424304ED7}"/>
              </a:ext>
            </a:extLst>
          </p:cNvPr>
          <p:cNvPicPr>
            <a:picLocks noChangeAspect="1"/>
          </p:cNvPicPr>
          <p:nvPr/>
        </p:nvPicPr>
        <p:blipFill rotWithShape="1">
          <a:blip r:embed="rId2"/>
          <a:srcRect r="10999" b="-1"/>
          <a:stretch/>
        </p:blipFill>
        <p:spPr>
          <a:xfrm>
            <a:off x="63939" y="-224733"/>
            <a:ext cx="9333621" cy="7014107"/>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sp>
        <p:nvSpPr>
          <p:cNvPr id="2" name="Title 1">
            <a:extLst>
              <a:ext uri="{FF2B5EF4-FFF2-40B4-BE49-F238E27FC236}">
                <a16:creationId xmlns:a16="http://schemas.microsoft.com/office/drawing/2014/main" id="{16D30C3D-2F8C-9CFB-6EDB-EB7C4CC9483D}"/>
              </a:ext>
            </a:extLst>
          </p:cNvPr>
          <p:cNvSpPr>
            <a:spLocks noGrp="1"/>
          </p:cNvSpPr>
          <p:nvPr>
            <p:ph type="ctrTitle"/>
          </p:nvPr>
        </p:nvSpPr>
        <p:spPr>
          <a:xfrm>
            <a:off x="5023680" y="3940922"/>
            <a:ext cx="3709553" cy="1375542"/>
          </a:xfrm>
        </p:spPr>
        <p:txBody>
          <a:bodyPr vert="horz" lIns="68580" tIns="34290" rIns="68580" bIns="34290" rtlCol="0">
            <a:normAutofit/>
          </a:bodyPr>
          <a:lstStyle/>
          <a:p>
            <a:br>
              <a:rPr lang="en-US" sz="2200" b="1" i="1">
                <a:latin typeface="Times New Roman"/>
                <a:ea typeface="+mj-lt"/>
                <a:cs typeface="+mj-lt"/>
              </a:rPr>
            </a:br>
            <a:br>
              <a:rPr lang="en-US" sz="2200">
                <a:latin typeface="Times New Roman"/>
              </a:rPr>
            </a:br>
            <a:endParaRPr lang="en-US" sz="2200">
              <a:latin typeface="Times New Roman"/>
              <a:cs typeface="Times New Roman"/>
            </a:endParaRPr>
          </a:p>
        </p:txBody>
      </p:sp>
      <p:sp>
        <p:nvSpPr>
          <p:cNvPr id="10" name="Oval 9">
            <a:extLst>
              <a:ext uri="{FF2B5EF4-FFF2-40B4-BE49-F238E27FC236}">
                <a16:creationId xmlns:a16="http://schemas.microsoft.com/office/drawing/2014/main" id="{A4221D79-1DED-26A3-6189-1EC7E7481233}"/>
              </a:ext>
            </a:extLst>
          </p:cNvPr>
          <p:cNvSpPr/>
          <p:nvPr/>
        </p:nvSpPr>
        <p:spPr>
          <a:xfrm flipH="1">
            <a:off x="2375806" y="4291694"/>
            <a:ext cx="65315" cy="65312"/>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ubtitle 11">
            <a:extLst>
              <a:ext uri="{FF2B5EF4-FFF2-40B4-BE49-F238E27FC236}">
                <a16:creationId xmlns:a16="http://schemas.microsoft.com/office/drawing/2014/main" id="{9BE3A99B-0085-9966-BF09-FD99074247FB}"/>
              </a:ext>
            </a:extLst>
          </p:cNvPr>
          <p:cNvSpPr>
            <a:spLocks noGrp="1"/>
          </p:cNvSpPr>
          <p:nvPr>
            <p:ph type="subTitle" idx="1"/>
          </p:nvPr>
        </p:nvSpPr>
        <p:spPr>
          <a:xfrm>
            <a:off x="3441915" y="4764411"/>
            <a:ext cx="6858000" cy="1655762"/>
          </a:xfrm>
        </p:spPr>
        <p:txBody>
          <a:bodyPr vert="horz" lIns="91440" tIns="45720" rIns="91440" bIns="45720" rtlCol="0" anchor="t">
            <a:normAutofit/>
          </a:bodyPr>
          <a:lstStyle/>
          <a:p>
            <a:r>
              <a:rPr lang="en-US" sz="2800" b="1" i="1">
                <a:solidFill>
                  <a:schemeClr val="bg1"/>
                </a:solidFill>
                <a:latin typeface="Times New Roman"/>
                <a:cs typeface="Calibri"/>
              </a:rPr>
              <a:t>Credit Card Fraud Detection</a:t>
            </a:r>
          </a:p>
          <a:p>
            <a:r>
              <a:rPr lang="en-US" sz="1600" b="1" i="1">
                <a:solidFill>
                  <a:schemeClr val="bg1"/>
                </a:solidFill>
                <a:latin typeface="Times New Roman"/>
                <a:cs typeface="Calibri"/>
              </a:rPr>
              <a:t>Presented By:</a:t>
            </a:r>
            <a:endParaRPr lang="en-US" sz="2800" b="1" i="1">
              <a:solidFill>
                <a:schemeClr val="bg1"/>
              </a:solidFill>
              <a:latin typeface="Times New Roman"/>
              <a:cs typeface="Calibri"/>
            </a:endParaRPr>
          </a:p>
        </p:txBody>
      </p:sp>
      <p:sp>
        <p:nvSpPr>
          <p:cNvPr id="14" name="Flowchart: Connector 13">
            <a:extLst>
              <a:ext uri="{FF2B5EF4-FFF2-40B4-BE49-F238E27FC236}">
                <a16:creationId xmlns:a16="http://schemas.microsoft.com/office/drawing/2014/main" id="{B45D3F5E-6B35-E2D9-E270-BF0BF07DFC83}"/>
              </a:ext>
            </a:extLst>
          </p:cNvPr>
          <p:cNvSpPr/>
          <p:nvPr/>
        </p:nvSpPr>
        <p:spPr>
          <a:xfrm flipV="1">
            <a:off x="4294321" y="6777278"/>
            <a:ext cx="4636575" cy="38748"/>
          </a:xfrm>
          <a:prstGeom prst="flowChartConnector">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23422B8F-4F01-1658-EFD5-5D0061C4B381}"/>
              </a:ext>
            </a:extLst>
          </p:cNvPr>
          <p:cNvSpPr/>
          <p:nvPr/>
        </p:nvSpPr>
        <p:spPr>
          <a:xfrm>
            <a:off x="4859365" y="5718228"/>
            <a:ext cx="891152" cy="4003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i="1">
                <a:solidFill>
                  <a:schemeClr val="tx1"/>
                </a:solidFill>
                <a:cs typeface="Calibri"/>
              </a:rPr>
              <a:t>Anjuna</a:t>
            </a:r>
          </a:p>
        </p:txBody>
      </p:sp>
      <p:sp>
        <p:nvSpPr>
          <p:cNvPr id="16" name="Rectangle: Rounded Corners 15">
            <a:extLst>
              <a:ext uri="{FF2B5EF4-FFF2-40B4-BE49-F238E27FC236}">
                <a16:creationId xmlns:a16="http://schemas.microsoft.com/office/drawing/2014/main" id="{F8319D18-7553-AE14-B8B2-F433E6397F29}"/>
              </a:ext>
            </a:extLst>
          </p:cNvPr>
          <p:cNvSpPr/>
          <p:nvPr/>
        </p:nvSpPr>
        <p:spPr>
          <a:xfrm>
            <a:off x="5685940" y="6066941"/>
            <a:ext cx="1020305" cy="4391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i="1">
                <a:solidFill>
                  <a:schemeClr val="tx1"/>
                </a:solidFill>
                <a:cs typeface="Calibri"/>
              </a:rPr>
              <a:t>Faiza Khan</a:t>
            </a:r>
          </a:p>
        </p:txBody>
      </p:sp>
      <p:sp>
        <p:nvSpPr>
          <p:cNvPr id="17" name="Rectangle: Rounded Corners 16">
            <a:extLst>
              <a:ext uri="{FF2B5EF4-FFF2-40B4-BE49-F238E27FC236}">
                <a16:creationId xmlns:a16="http://schemas.microsoft.com/office/drawing/2014/main" id="{7F56E4C8-D24D-E128-3BD1-6D6392C109C1}"/>
              </a:ext>
            </a:extLst>
          </p:cNvPr>
          <p:cNvSpPr/>
          <p:nvPr/>
        </p:nvSpPr>
        <p:spPr>
          <a:xfrm>
            <a:off x="6615839" y="5756974"/>
            <a:ext cx="955728" cy="3874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i="1">
                <a:solidFill>
                  <a:schemeClr val="tx1"/>
                </a:solidFill>
                <a:cs typeface="Calibri"/>
              </a:rPr>
              <a:t>Nayana</a:t>
            </a:r>
          </a:p>
        </p:txBody>
      </p:sp>
      <p:sp>
        <p:nvSpPr>
          <p:cNvPr id="18" name="Rectangle: Rounded Corners 17">
            <a:extLst>
              <a:ext uri="{FF2B5EF4-FFF2-40B4-BE49-F238E27FC236}">
                <a16:creationId xmlns:a16="http://schemas.microsoft.com/office/drawing/2014/main" id="{F8E8F3BB-B48B-A42B-1C1E-9217EC0399E0}"/>
              </a:ext>
            </a:extLst>
          </p:cNvPr>
          <p:cNvSpPr/>
          <p:nvPr/>
        </p:nvSpPr>
        <p:spPr>
          <a:xfrm>
            <a:off x="7487619" y="6070169"/>
            <a:ext cx="826576" cy="4003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i="1">
                <a:solidFill>
                  <a:schemeClr val="tx1"/>
                </a:solidFill>
                <a:cs typeface="Calibri"/>
              </a:rPr>
              <a:t>Smita</a:t>
            </a:r>
          </a:p>
        </p:txBody>
      </p:sp>
      <p:sp>
        <p:nvSpPr>
          <p:cNvPr id="19" name="Rectangle: Rounded Corners 18">
            <a:extLst>
              <a:ext uri="{FF2B5EF4-FFF2-40B4-BE49-F238E27FC236}">
                <a16:creationId xmlns:a16="http://schemas.microsoft.com/office/drawing/2014/main" id="{7041352B-16D8-65B0-7EBE-C8219C2A347D}"/>
              </a:ext>
            </a:extLst>
          </p:cNvPr>
          <p:cNvSpPr/>
          <p:nvPr/>
        </p:nvSpPr>
        <p:spPr>
          <a:xfrm>
            <a:off x="8249617" y="5756973"/>
            <a:ext cx="1071966" cy="4907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i="1" err="1">
                <a:solidFill>
                  <a:schemeClr val="tx1"/>
                </a:solidFill>
                <a:cs typeface="Calibri"/>
              </a:rPr>
              <a:t>Bisna</a:t>
            </a:r>
            <a:r>
              <a:rPr lang="en-US" sz="1200" b="1" i="1">
                <a:solidFill>
                  <a:schemeClr val="tx1"/>
                </a:solidFill>
                <a:cs typeface="Calibri"/>
              </a:rPr>
              <a:t> Abbas</a:t>
            </a:r>
          </a:p>
        </p:txBody>
      </p:sp>
    </p:spTree>
    <p:extLst>
      <p:ext uri="{BB962C8B-B14F-4D97-AF65-F5344CB8AC3E}">
        <p14:creationId xmlns:p14="http://schemas.microsoft.com/office/powerpoint/2010/main" val="1735547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30"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879F3E8-6EBC-4705-5D94-D2C086C191E5}"/>
              </a:ext>
            </a:extLst>
          </p:cNvPr>
          <p:cNvSpPr>
            <a:spLocks noGrp="1"/>
          </p:cNvSpPr>
          <p:nvPr>
            <p:ph type="title"/>
          </p:nvPr>
        </p:nvSpPr>
        <p:spPr>
          <a:xfrm>
            <a:off x="2270943" y="991261"/>
            <a:ext cx="4316022" cy="1837349"/>
          </a:xfrm>
        </p:spPr>
        <p:txBody>
          <a:bodyPr>
            <a:normAutofit/>
          </a:bodyPr>
          <a:lstStyle/>
          <a:p>
            <a:pPr algn="ctr"/>
            <a:r>
              <a:rPr lang="en-US" sz="2800" b="1" i="1">
                <a:latin typeface="Times New Roman"/>
                <a:cs typeface="Calibri Light"/>
              </a:rPr>
              <a:t>Conclusion</a:t>
            </a:r>
            <a:endParaRPr lang="en-US" sz="2800" b="1" i="1">
              <a:latin typeface="Times New Roman"/>
              <a:cs typeface="Times New Roman"/>
            </a:endParaRPr>
          </a:p>
        </p:txBody>
      </p:sp>
      <p:sp>
        <p:nvSpPr>
          <p:cNvPr id="3" name="Content Placeholder 2">
            <a:extLst>
              <a:ext uri="{FF2B5EF4-FFF2-40B4-BE49-F238E27FC236}">
                <a16:creationId xmlns:a16="http://schemas.microsoft.com/office/drawing/2014/main" id="{E18160BA-BB98-77CA-980C-4BB53B7A460E}"/>
              </a:ext>
            </a:extLst>
          </p:cNvPr>
          <p:cNvSpPr>
            <a:spLocks noGrp="1"/>
          </p:cNvSpPr>
          <p:nvPr>
            <p:ph idx="1"/>
          </p:nvPr>
        </p:nvSpPr>
        <p:spPr>
          <a:xfrm>
            <a:off x="1642047" y="2578963"/>
            <a:ext cx="6503713" cy="2095068"/>
          </a:xfrm>
        </p:spPr>
        <p:txBody>
          <a:bodyPr vert="horz" lIns="68580" tIns="34290" rIns="68580" bIns="34290" rtlCol="0" anchor="t">
            <a:noAutofit/>
          </a:bodyPr>
          <a:lstStyle/>
          <a:p>
            <a:r>
              <a:rPr lang="en-GB" sz="1200" i="1" dirty="0">
                <a:latin typeface="Corbel"/>
                <a:ea typeface="+mn-lt"/>
                <a:cs typeface="+mn-lt"/>
              </a:rPr>
              <a:t>In this paper we have used Classification algorithms to detect the credit card frauds of real dataset that contains two-days credit card transactions made in September 2013 by European cardholders. The dataset is highly unbalanced with a low percentage of fraudulent transactions within several records of normal transactions .we have used classification </a:t>
            </a:r>
            <a:r>
              <a:rPr lang="en-GB" sz="1200" i="1" dirty="0" err="1">
                <a:latin typeface="Corbel"/>
                <a:ea typeface="+mn-lt"/>
                <a:cs typeface="+mn-lt"/>
              </a:rPr>
              <a:t>algorithams</a:t>
            </a:r>
            <a:r>
              <a:rPr lang="en-GB" sz="1200" i="1" dirty="0">
                <a:latin typeface="Corbel"/>
                <a:ea typeface="+mn-lt"/>
                <a:cs typeface="+mn-lt"/>
              </a:rPr>
              <a:t>  to detect the credit card frauds.</a:t>
            </a:r>
            <a:endParaRPr lang="en-GB" sz="1200" i="1" dirty="0">
              <a:latin typeface="Corbel"/>
              <a:ea typeface="+mn-lt"/>
              <a:cs typeface="Times New Roman"/>
            </a:endParaRPr>
          </a:p>
          <a:p>
            <a:r>
              <a:rPr lang="en-GB" sz="1200" i="1" dirty="0">
                <a:latin typeface="Corbel"/>
                <a:ea typeface="+mn-lt"/>
                <a:cs typeface="+mn-lt"/>
              </a:rPr>
              <a:t> This dataset is used to train and test  different classification models which include  Random Forest and Decision tree. In order to evaluate performance of each model we have used  Classification Report . Hence, we have acquired the result of an accurate value of credit card fraud detection i.e. 100.0% using a random forest and Decision tree </a:t>
            </a:r>
            <a:r>
              <a:rPr lang="en-GB" sz="1200" i="1" dirty="0" err="1">
                <a:latin typeface="Corbel"/>
                <a:ea typeface="+mn-lt"/>
                <a:cs typeface="+mn-lt"/>
              </a:rPr>
              <a:t>algoritham</a:t>
            </a:r>
            <a:r>
              <a:rPr lang="en-GB" sz="1200" i="1" dirty="0">
                <a:latin typeface="Corbel"/>
                <a:ea typeface="+mn-lt"/>
                <a:cs typeface="+mn-lt"/>
              </a:rPr>
              <a:t>.</a:t>
            </a:r>
          </a:p>
          <a:p>
            <a:r>
              <a:rPr lang="en-GB" sz="1200" i="1" dirty="0">
                <a:latin typeface="Corbel"/>
                <a:cs typeface="Times New Roman"/>
              </a:rPr>
              <a:t>It is important to note that   </a:t>
            </a:r>
            <a:r>
              <a:rPr lang="en-GB" sz="1200" i="1" dirty="0" err="1">
                <a:latin typeface="Corbel"/>
                <a:cs typeface="Times New Roman"/>
              </a:rPr>
              <a:t>fraudesters</a:t>
            </a:r>
            <a:r>
              <a:rPr lang="en-GB" sz="1200" i="1" dirty="0">
                <a:latin typeface="Corbel"/>
                <a:cs typeface="Times New Roman"/>
              </a:rPr>
              <a:t>  are constantly evolving their tactics ,so it's essential to monitor and update the fraud detection system regularly .Machine learning models should be </a:t>
            </a:r>
            <a:r>
              <a:rPr lang="en-GB" sz="1200" i="1" dirty="0" err="1">
                <a:latin typeface="Corbel"/>
                <a:cs typeface="Times New Roman"/>
              </a:rPr>
              <a:t>continuosly</a:t>
            </a:r>
            <a:r>
              <a:rPr lang="en-GB" sz="1200" i="1" dirty="0">
                <a:latin typeface="Corbel"/>
                <a:cs typeface="Times New Roman"/>
              </a:rPr>
              <a:t>   retrained and updated with new data to improve their accuracy and performance</a:t>
            </a:r>
            <a:endParaRPr lang="en-GB" sz="1200" i="1" dirty="0" err="1">
              <a:latin typeface="Corbel"/>
              <a:cs typeface="Calibri"/>
            </a:endParaRPr>
          </a:p>
        </p:txBody>
      </p:sp>
      <p:grpSp>
        <p:nvGrpSpPr>
          <p:cNvPr id="35"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7"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08336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pic>
        <p:nvPicPr>
          <p:cNvPr id="10" name="Content Placeholder 6" descr="circuit board">
            <a:extLst>
              <a:ext uri="{FF2B5EF4-FFF2-40B4-BE49-F238E27FC236}">
                <a16:creationId xmlns:a16="http://schemas.microsoft.com/office/drawing/2014/main" id="{38616497-6A2B-4863-A3DD-A2D0AF074897}"/>
              </a:ext>
            </a:extLst>
          </p:cNvPr>
          <p:cNvPicPr>
            <a:picLocks noChangeAspect="1"/>
          </p:cNvPicPr>
          <p:nvPr/>
        </p:nvPicPr>
        <p:blipFill rotWithShape="1">
          <a:blip r:embed="rId3">
            <a:duotone>
              <a:prstClr val="black"/>
              <a:schemeClr val="bg1">
                <a:tint val="45000"/>
                <a:satMod val="400000"/>
              </a:schemeClr>
            </a:duotone>
            <a:alphaModFix amt="10000"/>
          </a:blip>
          <a:srcRect r="4667"/>
          <a:stretch/>
        </p:blipFill>
        <p:spPr>
          <a:xfrm flipH="1">
            <a:off x="66927" y="4248"/>
            <a:ext cx="9143980" cy="6858000"/>
          </a:xfrm>
          <a:prstGeom prst="rect">
            <a:avLst/>
          </a:prstGeom>
        </p:spPr>
      </p:pic>
      <p:sp>
        <p:nvSpPr>
          <p:cNvPr id="4" name="Title 3">
            <a:extLst>
              <a:ext uri="{FF2B5EF4-FFF2-40B4-BE49-F238E27FC236}">
                <a16:creationId xmlns:a16="http://schemas.microsoft.com/office/drawing/2014/main" id="{B3E3BC9F-E347-5AB1-45D4-85379EC5DAF7}"/>
              </a:ext>
            </a:extLst>
          </p:cNvPr>
          <p:cNvSpPr>
            <a:spLocks noGrp="1"/>
          </p:cNvSpPr>
          <p:nvPr>
            <p:ph type="title"/>
          </p:nvPr>
        </p:nvSpPr>
        <p:spPr>
          <a:xfrm>
            <a:off x="756255" y="429754"/>
            <a:ext cx="7897738" cy="2736390"/>
          </a:xfrm>
        </p:spPr>
        <p:txBody>
          <a:bodyPr vert="horz" lIns="91440" tIns="45720" rIns="91440" bIns="45720" rtlCol="0" anchor="b">
            <a:normAutofit/>
          </a:bodyPr>
          <a:lstStyle/>
          <a:p>
            <a:r>
              <a:rPr lang="en-US" sz="7000" b="1" i="1">
                <a:latin typeface="Times New Roman"/>
                <a:cs typeface="Times New Roman"/>
              </a:rPr>
              <a:t>Thank you </a:t>
            </a:r>
          </a:p>
        </p:txBody>
      </p:sp>
    </p:spTree>
    <p:extLst>
      <p:ext uri="{BB962C8B-B14F-4D97-AF65-F5344CB8AC3E}">
        <p14:creationId xmlns:p14="http://schemas.microsoft.com/office/powerpoint/2010/main" val="302665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6942A1-88AE-3728-92B2-E77B11F2821C}"/>
              </a:ext>
            </a:extLst>
          </p:cNvPr>
          <p:cNvSpPr>
            <a:spLocks noGrp="1"/>
          </p:cNvSpPr>
          <p:nvPr>
            <p:ph type="title"/>
          </p:nvPr>
        </p:nvSpPr>
        <p:spPr>
          <a:xfrm>
            <a:off x="2270943" y="991261"/>
            <a:ext cx="4316022" cy="1837349"/>
          </a:xfrm>
        </p:spPr>
        <p:txBody>
          <a:bodyPr vert="horz" lIns="91440" tIns="45720" rIns="91440" bIns="45720" rtlCol="0" anchor="ctr">
            <a:normAutofit/>
          </a:bodyPr>
          <a:lstStyle/>
          <a:p>
            <a:pPr algn="ctr"/>
            <a:r>
              <a:rPr lang="en-US" sz="2800" b="1" i="1" kern="1200">
                <a:latin typeface="Times New Roman"/>
                <a:cs typeface="Times New Roman"/>
              </a:rPr>
              <a:t>Problem Statement</a:t>
            </a:r>
            <a:br>
              <a:rPr lang="en-US" sz="2800" b="1" i="1" kern="1200">
                <a:latin typeface="Times New Roman"/>
              </a:rPr>
            </a:br>
            <a:endParaRPr lang="en-US" sz="2800" kern="1200">
              <a:latin typeface="Times New Roman"/>
              <a:cs typeface="Calibri Light"/>
            </a:endParaRPr>
          </a:p>
        </p:txBody>
      </p:sp>
      <p:grpSp>
        <p:nvGrpSpPr>
          <p:cNvPr id="7" name="Group 9">
            <a:extLst>
              <a:ext uri="{FF2B5EF4-FFF2-40B4-BE49-F238E27FC236}">
                <a16:creationId xmlns:a16="http://schemas.microsoft.com/office/drawing/2014/main" id="{05545017-2445-4AB3-95A6-48F17C80261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900351" y="0"/>
            <a:ext cx="3243649" cy="2641149"/>
            <a:chOff x="6867015" y="-1"/>
            <a:chExt cx="5324985" cy="3251912"/>
          </a:xfrm>
          <a:solidFill>
            <a:schemeClr val="accent5">
              <a:alpha val="10000"/>
            </a:schemeClr>
          </a:solidFill>
        </p:grpSpPr>
        <p:sp>
          <p:nvSpPr>
            <p:cNvPr id="15" name="Freeform: Shape 10">
              <a:extLst>
                <a:ext uri="{FF2B5EF4-FFF2-40B4-BE49-F238E27FC236}">
                  <a16:creationId xmlns:a16="http://schemas.microsoft.com/office/drawing/2014/main" id="{F3B5D580-007D-4215-A10B-C8CF12EE02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11">
              <a:extLst>
                <a:ext uri="{FF2B5EF4-FFF2-40B4-BE49-F238E27FC236}">
                  <a16:creationId xmlns:a16="http://schemas.microsoft.com/office/drawing/2014/main" id="{24228C19-035F-4E8E-BAFD-56EC684B6F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C10D7C81-A1BE-4720-A66D-AEF9A11A5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1BF18FEE-BE44-4F4A-AA4E-EC795CB0B9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 Placeholder 2">
            <a:extLst>
              <a:ext uri="{FF2B5EF4-FFF2-40B4-BE49-F238E27FC236}">
                <a16:creationId xmlns:a16="http://schemas.microsoft.com/office/drawing/2014/main" id="{1ECBC0DB-F37E-6DCC-E50A-302D548A45D0}"/>
              </a:ext>
            </a:extLst>
          </p:cNvPr>
          <p:cNvSpPr>
            <a:spLocks noGrp="1"/>
          </p:cNvSpPr>
          <p:nvPr>
            <p:ph type="body" idx="1"/>
          </p:nvPr>
        </p:nvSpPr>
        <p:spPr>
          <a:xfrm>
            <a:off x="1215843" y="2449811"/>
            <a:ext cx="6426221" cy="2430864"/>
          </a:xfrm>
        </p:spPr>
        <p:txBody>
          <a:bodyPr vert="horz" lIns="91440" tIns="45720" rIns="91440" bIns="45720" rtlCol="0" anchor="t">
            <a:normAutofit/>
          </a:bodyPr>
          <a:lstStyle/>
          <a:p>
            <a:pPr marL="0" indent="-228600">
              <a:spcBef>
                <a:spcPts val="1000"/>
              </a:spcBef>
              <a:spcAft>
                <a:spcPts val="0"/>
              </a:spcAft>
              <a:buFont typeface="Arial" panose="020B0604020202020204" pitchFamily="34" charset="0"/>
              <a:buChar char="•"/>
            </a:pPr>
            <a:r>
              <a:rPr lang="en-US" sz="1700" i="1"/>
              <a:t>The problem is to investigate the credit card frauds increasing day by day , due to increasing online transactions and a better technology there comes pros as well as cons .so here we have  analyze the credit card transaction dataset for detecting fraud by using decision tree method.</a:t>
            </a:r>
            <a:endParaRPr lang="en-US" sz="1700" i="1">
              <a:cs typeface="Calibri"/>
            </a:endParaRPr>
          </a:p>
          <a:p>
            <a:pPr indent="-228600">
              <a:buFont typeface="Arial" panose="020B0604020202020204" pitchFamily="34" charset="0"/>
              <a:buChar char="•"/>
            </a:pPr>
            <a:endParaRPr lang="en-US" sz="1700" i="1">
              <a:cs typeface="Calibri"/>
            </a:endParaRPr>
          </a:p>
          <a:p>
            <a:pPr indent="-228600">
              <a:buFont typeface="Arial" panose="020B0604020202020204" pitchFamily="34" charset="0"/>
              <a:buChar char="•"/>
            </a:pPr>
            <a:endParaRPr lang="en-US" sz="1700" i="1">
              <a:cs typeface="Calibri"/>
            </a:endParaRPr>
          </a:p>
        </p:txBody>
      </p:sp>
      <p:grpSp>
        <p:nvGrpSpPr>
          <p:cNvPr id="24" name="Group 15">
            <a:extLst>
              <a:ext uri="{FF2B5EF4-FFF2-40B4-BE49-F238E27FC236}">
                <a16:creationId xmlns:a16="http://schemas.microsoft.com/office/drawing/2014/main" id="{06B7259D-F2AD-42FE-B984-6D1D74321C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799164" y="4001437"/>
            <a:ext cx="3655725" cy="2057400"/>
            <a:chOff x="-305" y="-1"/>
            <a:chExt cx="3832880" cy="2876136"/>
          </a:xfrm>
        </p:grpSpPr>
        <p:sp>
          <p:nvSpPr>
            <p:cNvPr id="17" name="Freeform: Shape 16">
              <a:extLst>
                <a:ext uri="{FF2B5EF4-FFF2-40B4-BE49-F238E27FC236}">
                  <a16:creationId xmlns:a16="http://schemas.microsoft.com/office/drawing/2014/main" id="{9E5C38C6-2516-45D1-ADFC-3F59F8E34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6C274C95-E7A7-401D-A8F5-FFF5EB929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61D598C3-55D0-44FB-8766-A89B34B317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39EBC5C7-E54F-42F3-93F0-75AAC99FF9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9704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26F5F-71BC-2A6A-0446-AB0C5CC4921A}"/>
              </a:ext>
            </a:extLst>
          </p:cNvPr>
          <p:cNvSpPr>
            <a:spLocks noGrp="1"/>
          </p:cNvSpPr>
          <p:nvPr>
            <p:ph type="title"/>
          </p:nvPr>
        </p:nvSpPr>
        <p:spPr>
          <a:xfrm>
            <a:off x="428488" y="-83195"/>
            <a:ext cx="7373855" cy="1829834"/>
          </a:xfrm>
        </p:spPr>
        <p:txBody>
          <a:bodyPr/>
          <a:lstStyle/>
          <a:p>
            <a:pPr algn="ctr"/>
            <a:r>
              <a:rPr lang="en-GB">
                <a:latin typeface="Times New Roman"/>
                <a:cs typeface="Calibri Light"/>
              </a:rPr>
              <a:t>       </a:t>
            </a:r>
            <a:r>
              <a:rPr lang="en-GB" b="1" i="1">
                <a:latin typeface="Times New Roman"/>
                <a:cs typeface="Calibri Light"/>
              </a:rPr>
              <a:t> </a:t>
            </a:r>
            <a:r>
              <a:rPr lang="en-GB" sz="2800" b="1" i="1">
                <a:latin typeface="Times New Roman"/>
                <a:cs typeface="Calibri Light"/>
              </a:rPr>
              <a:t>Literature Review</a:t>
            </a:r>
            <a:endParaRPr lang="en-US" sz="2800" i="1">
              <a:latin typeface="Times New Roman"/>
              <a:cs typeface="Calibri Light" panose="020F0302020204030204"/>
            </a:endParaRPr>
          </a:p>
        </p:txBody>
      </p:sp>
      <p:sp>
        <p:nvSpPr>
          <p:cNvPr id="5" name="Text Placeholder 4">
            <a:extLst>
              <a:ext uri="{FF2B5EF4-FFF2-40B4-BE49-F238E27FC236}">
                <a16:creationId xmlns:a16="http://schemas.microsoft.com/office/drawing/2014/main" id="{5E847CE9-F1EF-AD78-AE01-00FD193B38E8}"/>
              </a:ext>
            </a:extLst>
          </p:cNvPr>
          <p:cNvSpPr>
            <a:spLocks noGrp="1"/>
          </p:cNvSpPr>
          <p:nvPr>
            <p:ph type="body" sz="quarter" idx="13"/>
          </p:nvPr>
        </p:nvSpPr>
        <p:spPr>
          <a:xfrm>
            <a:off x="234348" y="1427714"/>
            <a:ext cx="8753484" cy="2638353"/>
          </a:xfrm>
        </p:spPr>
        <p:txBody>
          <a:bodyPr>
            <a:normAutofit/>
          </a:bodyPr>
          <a:lstStyle/>
          <a:p>
            <a:pPr marL="0" indent="0" algn="just"/>
            <a:r>
              <a:rPr lang="en-GB" sz="1500">
                <a:latin typeface="Times New Roman"/>
                <a:ea typeface="+mn-lt"/>
                <a:cs typeface="+mn-lt"/>
              </a:rPr>
              <a:t>     </a:t>
            </a:r>
            <a:r>
              <a:rPr lang="en-GB" sz="1500" i="1">
                <a:latin typeface="Corbel"/>
                <a:ea typeface="+mn-lt"/>
                <a:cs typeface="+mn-lt"/>
              </a:rPr>
              <a:t> - </a:t>
            </a:r>
            <a:r>
              <a:rPr lang="en-GB" sz="2000" i="1">
                <a:latin typeface="Corbel"/>
                <a:ea typeface="+mn-lt"/>
                <a:cs typeface="+mn-lt"/>
              </a:rPr>
              <a:t>Fraudulent Detection in Credit Card System Using Random forest&amp;Decision Tree:</a:t>
            </a:r>
            <a:endParaRPr lang="en-US" sz="2000" i="1">
              <a:latin typeface="Corbel"/>
              <a:cs typeface="Times New Roman"/>
            </a:endParaRPr>
          </a:p>
          <a:p>
            <a:pPr algn="just"/>
            <a:r>
              <a:rPr lang="en-GB" sz="1050">
                <a:latin typeface="Corbel"/>
                <a:ea typeface="+mn-lt"/>
                <a:cs typeface="+mn-lt"/>
              </a:rPr>
              <a:t>     </a:t>
            </a:r>
            <a:r>
              <a:rPr lang="en-GB" sz="1800">
                <a:latin typeface="Corbel"/>
                <a:ea typeface="+mn-lt"/>
                <a:cs typeface="+mn-lt"/>
              </a:rPr>
              <a:t> </a:t>
            </a:r>
            <a:r>
              <a:rPr lang="en-GB" sz="1400" i="1">
                <a:latin typeface="Corbel"/>
                <a:ea typeface="+mn-lt"/>
                <a:cs typeface="+mn-lt"/>
              </a:rPr>
              <a:t>With growing advancement in the electronic commerce field, fraud is spreading all over the world, causing major financial losses. In the current scenario, Major cause of financial losses is credit card fraud; it not only affects tradesperson but also individual clients. Decision tree, Genetic algorithm, </a:t>
            </a:r>
            <a:r>
              <a:rPr lang="en-GB" sz="1400" i="1" err="1">
                <a:latin typeface="Corbel"/>
                <a:ea typeface="+mn-lt"/>
                <a:cs typeface="+mn-lt"/>
              </a:rPr>
              <a:t>Metalearning</a:t>
            </a:r>
            <a:r>
              <a:rPr lang="en-GB" sz="1400" i="1">
                <a:latin typeface="Corbel"/>
                <a:ea typeface="+mn-lt"/>
                <a:cs typeface="+mn-lt"/>
              </a:rPr>
              <a:t> strategy, neural network, HMM are the presented methods used to detect credit card frauds. In contemplating system for fraudulent detection, artificial intelligence concept of Random forest &amp; decision tree is being used to solve the problem. Thus by the implementation of this hybrid approach, financial losses can be reduced to greater extent.</a:t>
            </a:r>
            <a:endParaRPr lang="en-US" sz="1400" i="1">
              <a:latin typeface="Corbel"/>
              <a:cs typeface="Times New Roman"/>
            </a:endParaRPr>
          </a:p>
          <a:p>
            <a:endParaRPr lang="en-GB" sz="1400" i="1">
              <a:latin typeface="Corbel"/>
              <a:cs typeface="Calibri"/>
            </a:endParaRPr>
          </a:p>
        </p:txBody>
      </p:sp>
      <p:sp>
        <p:nvSpPr>
          <p:cNvPr id="3" name="Content Placeholder 2">
            <a:extLst>
              <a:ext uri="{FF2B5EF4-FFF2-40B4-BE49-F238E27FC236}">
                <a16:creationId xmlns:a16="http://schemas.microsoft.com/office/drawing/2014/main" id="{3FAF4A8C-AFD3-86B7-1166-A4FEBB040141}"/>
              </a:ext>
            </a:extLst>
          </p:cNvPr>
          <p:cNvSpPr>
            <a:spLocks noGrp="1"/>
          </p:cNvSpPr>
          <p:nvPr>
            <p:ph type="body" idx="1"/>
          </p:nvPr>
        </p:nvSpPr>
        <p:spPr>
          <a:xfrm>
            <a:off x="1284023" y="1429232"/>
            <a:ext cx="7514035" cy="1085850"/>
          </a:xfrm>
        </p:spPr>
        <p:txBody>
          <a:bodyPr>
            <a:normAutofit/>
          </a:bodyPr>
          <a:lstStyle/>
          <a:p>
            <a:endParaRPr lang="en-GB"/>
          </a:p>
          <a:p>
            <a:pPr>
              <a:buClr>
                <a:srgbClr val="1287C3"/>
              </a:buClr>
            </a:pPr>
            <a:endParaRPr lang="en-GB"/>
          </a:p>
        </p:txBody>
      </p:sp>
    </p:spTree>
    <p:extLst>
      <p:ext uri="{BB962C8B-B14F-4D97-AF65-F5344CB8AC3E}">
        <p14:creationId xmlns:p14="http://schemas.microsoft.com/office/powerpoint/2010/main" val="16839855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56BA3D2-368C-29D1-CE52-DE721D1BD78E}"/>
              </a:ext>
            </a:extLst>
          </p:cNvPr>
          <p:cNvSpPr>
            <a:spLocks noGrp="1"/>
          </p:cNvSpPr>
          <p:nvPr>
            <p:ph type="title"/>
          </p:nvPr>
        </p:nvSpPr>
        <p:spPr>
          <a:xfrm>
            <a:off x="2270943" y="991261"/>
            <a:ext cx="4316022" cy="1837349"/>
          </a:xfrm>
        </p:spPr>
        <p:txBody>
          <a:bodyPr>
            <a:normAutofit/>
          </a:bodyPr>
          <a:lstStyle/>
          <a:p>
            <a:pPr algn="ctr"/>
            <a:r>
              <a:rPr lang="en-US" sz="3100">
                <a:solidFill>
                  <a:schemeClr val="tx2"/>
                </a:solidFill>
                <a:latin typeface="Times New Roman"/>
                <a:ea typeface="+mj-lt"/>
                <a:cs typeface="+mj-lt"/>
              </a:rPr>
              <a:t>         </a:t>
            </a:r>
            <a:r>
              <a:rPr lang="en-US" sz="3100">
                <a:latin typeface="Times New Roman"/>
                <a:ea typeface="+mj-lt"/>
                <a:cs typeface="+mj-lt"/>
              </a:rPr>
              <a:t> </a:t>
            </a:r>
            <a:r>
              <a:rPr lang="en-US" sz="3100" b="1" i="1">
                <a:latin typeface="Times New Roman"/>
                <a:ea typeface="+mj-lt"/>
                <a:cs typeface="+mj-lt"/>
              </a:rPr>
              <a:t>Proposed Scheme</a:t>
            </a:r>
            <a:endParaRPr lang="en-US" sz="3100" b="1" i="1">
              <a:latin typeface="Times New Roman"/>
              <a:cs typeface="Calibri Light"/>
            </a:endParaRPr>
          </a:p>
        </p:txBody>
      </p:sp>
      <p:sp>
        <p:nvSpPr>
          <p:cNvPr id="3" name="Content Placeholder 2">
            <a:extLst>
              <a:ext uri="{FF2B5EF4-FFF2-40B4-BE49-F238E27FC236}">
                <a16:creationId xmlns:a16="http://schemas.microsoft.com/office/drawing/2014/main" id="{B43148E9-9D8D-D7AB-C714-4E3004609AB1}"/>
              </a:ext>
            </a:extLst>
          </p:cNvPr>
          <p:cNvSpPr>
            <a:spLocks noGrp="1"/>
          </p:cNvSpPr>
          <p:nvPr>
            <p:ph idx="1"/>
          </p:nvPr>
        </p:nvSpPr>
        <p:spPr>
          <a:xfrm>
            <a:off x="1073775" y="2630625"/>
            <a:ext cx="7214052" cy="2340457"/>
          </a:xfrm>
        </p:spPr>
        <p:txBody>
          <a:bodyPr vert="horz" lIns="68580" tIns="34290" rIns="68580" bIns="34290" rtlCol="0" anchor="t">
            <a:noAutofit/>
          </a:bodyPr>
          <a:lstStyle/>
          <a:p>
            <a:r>
              <a:rPr lang="en-US" sz="1600" i="1">
                <a:latin typeface="Corbel"/>
                <a:ea typeface="+mn-lt"/>
                <a:cs typeface="+mn-lt"/>
              </a:rPr>
              <a:t>In proposed System, we are applying Random forest algorithm and Decision tree classifier  for classification of the credit card dataset. Random Forest is an algorithm for classification and regression. . The Random Forest algorithm has been found to provide a good estimate of the generalization error and to be resistant to over fitting .</a:t>
            </a:r>
            <a:r>
              <a:rPr lang="en-US" sz="1600" i="1" err="1">
                <a:latin typeface="Corbel"/>
                <a:ea typeface="+mn-lt"/>
                <a:cs typeface="+mn-lt"/>
              </a:rPr>
              <a:t>Summarily,it</a:t>
            </a:r>
            <a:r>
              <a:rPr lang="en-US" sz="1600" i="1">
                <a:latin typeface="Corbel"/>
                <a:ea typeface="+mn-lt"/>
                <a:cs typeface="+mn-lt"/>
              </a:rPr>
              <a:t> is a collection of Decision tree classifiers.</a:t>
            </a:r>
          </a:p>
          <a:p>
            <a:r>
              <a:rPr lang="en-US" sz="1600" i="1">
                <a:latin typeface="Corbel"/>
                <a:ea typeface="+mn-lt"/>
                <a:cs typeface="+mn-lt"/>
              </a:rPr>
              <a:t> We propose a Machine learning model to detect fraudulent credit card activities in online financial transactions. </a:t>
            </a:r>
            <a:r>
              <a:rPr lang="en-US" sz="1600" i="1" err="1">
                <a:latin typeface="Corbel"/>
                <a:ea typeface="+mn-lt"/>
                <a:cs typeface="+mn-lt"/>
              </a:rPr>
              <a:t>Analysing</a:t>
            </a:r>
            <a:r>
              <a:rPr lang="en-US" sz="1600" i="1">
                <a:latin typeface="Corbel"/>
                <a:ea typeface="+mn-lt"/>
                <a:cs typeface="+mn-lt"/>
              </a:rPr>
              <a:t>  fake transactions manually is impracticable due to vast amounts of data and its complexity. However, adequately given informative features, could make it is possible using Machine Learning. </a:t>
            </a:r>
          </a:p>
          <a:p>
            <a:endParaRPr lang="en-IN" sz="1600" i="1">
              <a:solidFill>
                <a:schemeClr val="tx2"/>
              </a:solidFill>
              <a:latin typeface="Corbel"/>
              <a:cs typeface="Times New Roman"/>
            </a:endParaRPr>
          </a:p>
          <a:p>
            <a:endParaRPr lang="en-IN" sz="1600" i="1">
              <a:solidFill>
                <a:schemeClr val="tx2"/>
              </a:solidFill>
              <a:latin typeface="Corbel"/>
              <a:cs typeface="Times New Roman"/>
            </a:endParaRPr>
          </a:p>
          <a:p>
            <a:endParaRPr lang="en-IN" sz="900">
              <a:solidFill>
                <a:schemeClr val="tx2"/>
              </a:solidFill>
              <a:latin typeface="Corbel"/>
              <a:cs typeface="Times New Roman"/>
            </a:endParaRPr>
          </a:p>
          <a:p>
            <a:endParaRPr lang="en-IN" sz="900">
              <a:solidFill>
                <a:schemeClr val="tx2"/>
              </a:solidFill>
              <a:latin typeface="Corbel"/>
              <a:cs typeface="Times New Roman"/>
            </a:endParaRPr>
          </a:p>
        </p:txBody>
      </p:sp>
      <p:grpSp>
        <p:nvGrpSpPr>
          <p:cNvPr id="30"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826141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7">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9">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11">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13" name="Freeform: Shape 12">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20056EE-96EA-BBC1-6EDC-E8769F84AF1B}"/>
              </a:ext>
            </a:extLst>
          </p:cNvPr>
          <p:cNvSpPr>
            <a:spLocks noGrp="1"/>
          </p:cNvSpPr>
          <p:nvPr>
            <p:ph type="title"/>
          </p:nvPr>
        </p:nvSpPr>
        <p:spPr>
          <a:xfrm>
            <a:off x="2658401" y="655464"/>
            <a:ext cx="4316022" cy="1837349"/>
          </a:xfrm>
        </p:spPr>
        <p:txBody>
          <a:bodyPr>
            <a:normAutofit/>
          </a:bodyPr>
          <a:lstStyle/>
          <a:p>
            <a:pPr algn="ctr"/>
            <a:r>
              <a:rPr lang="en-US" sz="2800" b="1" i="1">
                <a:latin typeface="Times New Roman"/>
                <a:cs typeface="Calibri Light"/>
              </a:rPr>
              <a:t>Overview Of The System</a:t>
            </a:r>
          </a:p>
        </p:txBody>
      </p:sp>
      <p:grpSp>
        <p:nvGrpSpPr>
          <p:cNvPr id="28" name="Group 17">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19" name="Freeform: Shape 18">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2" name="Freeform: Shape 21">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Cylinder 4">
            <a:extLst>
              <a:ext uri="{FF2B5EF4-FFF2-40B4-BE49-F238E27FC236}">
                <a16:creationId xmlns:a16="http://schemas.microsoft.com/office/drawing/2014/main" id="{AF49E054-3F84-E6AA-A69A-645F975CEF96}"/>
              </a:ext>
            </a:extLst>
          </p:cNvPr>
          <p:cNvSpPr/>
          <p:nvPr/>
        </p:nvSpPr>
        <p:spPr>
          <a:xfrm>
            <a:off x="849177" y="3031856"/>
            <a:ext cx="1136543" cy="1188202"/>
          </a:xfrm>
          <a:prstGeom prst="can">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Dataset</a:t>
            </a:r>
          </a:p>
        </p:txBody>
      </p:sp>
      <p:sp>
        <p:nvSpPr>
          <p:cNvPr id="6" name="Rectangle: Rounded Corners 5">
            <a:extLst>
              <a:ext uri="{FF2B5EF4-FFF2-40B4-BE49-F238E27FC236}">
                <a16:creationId xmlns:a16="http://schemas.microsoft.com/office/drawing/2014/main" id="{A1D980EE-DAC4-D982-6925-5606116DC30D}"/>
              </a:ext>
            </a:extLst>
          </p:cNvPr>
          <p:cNvSpPr/>
          <p:nvPr/>
        </p:nvSpPr>
        <p:spPr>
          <a:xfrm>
            <a:off x="2818754" y="3248188"/>
            <a:ext cx="1562744" cy="77491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Pre-processing</a:t>
            </a:r>
          </a:p>
        </p:txBody>
      </p:sp>
      <p:sp>
        <p:nvSpPr>
          <p:cNvPr id="7" name="Rectangle: Rounded Corners 6">
            <a:extLst>
              <a:ext uri="{FF2B5EF4-FFF2-40B4-BE49-F238E27FC236}">
                <a16:creationId xmlns:a16="http://schemas.microsoft.com/office/drawing/2014/main" id="{B4EE1C64-28AB-2846-DE6D-FBD92F6AECF5}"/>
              </a:ext>
            </a:extLst>
          </p:cNvPr>
          <p:cNvSpPr/>
          <p:nvPr/>
        </p:nvSpPr>
        <p:spPr>
          <a:xfrm>
            <a:off x="4820619" y="3251414"/>
            <a:ext cx="1472338" cy="77491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Feature Extraction</a:t>
            </a:r>
          </a:p>
        </p:txBody>
      </p:sp>
      <p:sp>
        <p:nvSpPr>
          <p:cNvPr id="9" name="Rectangle: Rounded Corners 8">
            <a:extLst>
              <a:ext uri="{FF2B5EF4-FFF2-40B4-BE49-F238E27FC236}">
                <a16:creationId xmlns:a16="http://schemas.microsoft.com/office/drawing/2014/main" id="{429AEB2C-8347-A745-602E-DBBF92C1399A}"/>
              </a:ext>
            </a:extLst>
          </p:cNvPr>
          <p:cNvSpPr/>
          <p:nvPr/>
        </p:nvSpPr>
        <p:spPr>
          <a:xfrm>
            <a:off x="6861229" y="3257873"/>
            <a:ext cx="1407762" cy="7490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Machine Learning Model</a:t>
            </a:r>
          </a:p>
        </p:txBody>
      </p:sp>
      <p:sp>
        <p:nvSpPr>
          <p:cNvPr id="11" name="Rectangle: Rounded Corners 10">
            <a:extLst>
              <a:ext uri="{FF2B5EF4-FFF2-40B4-BE49-F238E27FC236}">
                <a16:creationId xmlns:a16="http://schemas.microsoft.com/office/drawing/2014/main" id="{BC512436-1713-1780-CAAD-EB9F86684DF6}"/>
              </a:ext>
            </a:extLst>
          </p:cNvPr>
          <p:cNvSpPr/>
          <p:nvPr/>
        </p:nvSpPr>
        <p:spPr>
          <a:xfrm>
            <a:off x="6864457" y="2244025"/>
            <a:ext cx="1407762" cy="658677"/>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Test Data</a:t>
            </a:r>
          </a:p>
        </p:txBody>
      </p:sp>
      <p:sp>
        <p:nvSpPr>
          <p:cNvPr id="17" name="Rectangle: Rounded Corners 16">
            <a:extLst>
              <a:ext uri="{FF2B5EF4-FFF2-40B4-BE49-F238E27FC236}">
                <a16:creationId xmlns:a16="http://schemas.microsoft.com/office/drawing/2014/main" id="{D91B17AE-4EE7-1741-A47F-1A33702BF44A}"/>
              </a:ext>
            </a:extLst>
          </p:cNvPr>
          <p:cNvSpPr/>
          <p:nvPr/>
        </p:nvSpPr>
        <p:spPr>
          <a:xfrm>
            <a:off x="6799881" y="4736667"/>
            <a:ext cx="1472338" cy="76199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Classifier Section</a:t>
            </a:r>
          </a:p>
        </p:txBody>
      </p:sp>
      <p:sp>
        <p:nvSpPr>
          <p:cNvPr id="23" name="Rectangle: Rounded Corners 22">
            <a:extLst>
              <a:ext uri="{FF2B5EF4-FFF2-40B4-BE49-F238E27FC236}">
                <a16:creationId xmlns:a16="http://schemas.microsoft.com/office/drawing/2014/main" id="{5ADBEDB1-2BEB-D764-037E-C9BA48C99009}"/>
              </a:ext>
            </a:extLst>
          </p:cNvPr>
          <p:cNvSpPr/>
          <p:nvPr/>
        </p:nvSpPr>
        <p:spPr>
          <a:xfrm>
            <a:off x="4869051" y="4739898"/>
            <a:ext cx="1485253" cy="74908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Result</a:t>
            </a:r>
          </a:p>
        </p:txBody>
      </p:sp>
      <p:sp>
        <p:nvSpPr>
          <p:cNvPr id="29" name="Rectangle: Rounded Corners 28">
            <a:extLst>
              <a:ext uri="{FF2B5EF4-FFF2-40B4-BE49-F238E27FC236}">
                <a16:creationId xmlns:a16="http://schemas.microsoft.com/office/drawing/2014/main" id="{FCE4F90C-A588-1833-6EB0-0411C2724190}"/>
              </a:ext>
            </a:extLst>
          </p:cNvPr>
          <p:cNvSpPr/>
          <p:nvPr/>
        </p:nvSpPr>
        <p:spPr>
          <a:xfrm>
            <a:off x="2860729" y="4736668"/>
            <a:ext cx="1498169" cy="74908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chemeClr val="tx1"/>
                </a:solidFill>
                <a:cs typeface="Calibri"/>
              </a:rPr>
              <a:t>Performance Analysis</a:t>
            </a:r>
          </a:p>
        </p:txBody>
      </p:sp>
      <p:cxnSp>
        <p:nvCxnSpPr>
          <p:cNvPr id="30" name="Straight Arrow Connector 29">
            <a:extLst>
              <a:ext uri="{FF2B5EF4-FFF2-40B4-BE49-F238E27FC236}">
                <a16:creationId xmlns:a16="http://schemas.microsoft.com/office/drawing/2014/main" id="{6BCC22FE-448D-9D0E-4F3B-9501BEE22632}"/>
              </a:ext>
            </a:extLst>
          </p:cNvPr>
          <p:cNvCxnSpPr/>
          <p:nvPr/>
        </p:nvCxnSpPr>
        <p:spPr>
          <a:xfrm flipV="1">
            <a:off x="1983782" y="3614979"/>
            <a:ext cx="849822" cy="1549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E366FF15-E6E5-309F-DBDE-C57DA7074A79}"/>
              </a:ext>
            </a:extLst>
          </p:cNvPr>
          <p:cNvCxnSpPr/>
          <p:nvPr/>
        </p:nvCxnSpPr>
        <p:spPr>
          <a:xfrm>
            <a:off x="4386827" y="3618369"/>
            <a:ext cx="436534" cy="103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1FF6D56-1569-EB3D-6A2B-E982A9C3755D}"/>
              </a:ext>
            </a:extLst>
          </p:cNvPr>
          <p:cNvCxnSpPr/>
          <p:nvPr/>
        </p:nvCxnSpPr>
        <p:spPr>
          <a:xfrm>
            <a:off x="6286176" y="3619176"/>
            <a:ext cx="578602" cy="103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F1BB635-30F2-2794-0A72-FD08E1AC40C2}"/>
              </a:ext>
            </a:extLst>
          </p:cNvPr>
          <p:cNvCxnSpPr/>
          <p:nvPr/>
        </p:nvCxnSpPr>
        <p:spPr>
          <a:xfrm flipH="1">
            <a:off x="7550095" y="2896728"/>
            <a:ext cx="2584" cy="3590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5A369EC-D2A2-3E90-95DB-04449A104DC6}"/>
              </a:ext>
            </a:extLst>
          </p:cNvPr>
          <p:cNvCxnSpPr/>
          <p:nvPr/>
        </p:nvCxnSpPr>
        <p:spPr>
          <a:xfrm flipH="1">
            <a:off x="7563817" y="4021163"/>
            <a:ext cx="2584" cy="7206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DD3B2F2-F0DF-255E-EC87-A41FA8688096}"/>
              </a:ext>
            </a:extLst>
          </p:cNvPr>
          <p:cNvCxnSpPr/>
          <p:nvPr/>
        </p:nvCxnSpPr>
        <p:spPr>
          <a:xfrm flipH="1" flipV="1">
            <a:off x="6376420" y="5117184"/>
            <a:ext cx="415873" cy="25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BA222BAB-05D8-489F-D1B3-DDF5F425FF67}"/>
              </a:ext>
            </a:extLst>
          </p:cNvPr>
          <p:cNvCxnSpPr/>
          <p:nvPr/>
        </p:nvCxnSpPr>
        <p:spPr>
          <a:xfrm flipH="1" flipV="1">
            <a:off x="4336618" y="5117991"/>
            <a:ext cx="545025" cy="25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2565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771"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3672" y="-8167"/>
            <a:ext cx="3625552" cy="2488150"/>
            <a:chOff x="6867015" y="-1"/>
            <a:chExt cx="5324985" cy="3251912"/>
          </a:xfrm>
          <a:solidFill>
            <a:schemeClr val="bg1">
              <a:alpha val="30000"/>
            </a:schemeClr>
          </a:solidFill>
        </p:grpSpPr>
        <p:sp>
          <p:nvSpPr>
            <p:cNvPr id="17" name="Freeform: Shape 16">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B7E24CA-21FD-DA25-35A3-9B02B01ABE70}"/>
              </a:ext>
            </a:extLst>
          </p:cNvPr>
          <p:cNvSpPr>
            <a:spLocks noGrp="1"/>
          </p:cNvSpPr>
          <p:nvPr>
            <p:ph type="title"/>
          </p:nvPr>
        </p:nvSpPr>
        <p:spPr>
          <a:xfrm>
            <a:off x="2270943" y="991261"/>
            <a:ext cx="4316022" cy="1837349"/>
          </a:xfrm>
        </p:spPr>
        <p:txBody>
          <a:bodyPr>
            <a:normAutofit/>
          </a:bodyPr>
          <a:lstStyle/>
          <a:p>
            <a:pPr algn="ctr"/>
            <a:r>
              <a:rPr lang="en-US" sz="2800" b="1" i="1">
                <a:latin typeface="Times New Roman"/>
                <a:cs typeface="Calibri Light"/>
              </a:rPr>
              <a:t>Data Collection</a:t>
            </a:r>
          </a:p>
        </p:txBody>
      </p:sp>
      <p:sp>
        <p:nvSpPr>
          <p:cNvPr id="3" name="Content Placeholder 2">
            <a:extLst>
              <a:ext uri="{FF2B5EF4-FFF2-40B4-BE49-F238E27FC236}">
                <a16:creationId xmlns:a16="http://schemas.microsoft.com/office/drawing/2014/main" id="{4C15BA40-977D-513F-E4E0-FD05C7B937B6}"/>
              </a:ext>
            </a:extLst>
          </p:cNvPr>
          <p:cNvSpPr>
            <a:spLocks noGrp="1"/>
          </p:cNvSpPr>
          <p:nvPr>
            <p:ph idx="1"/>
          </p:nvPr>
        </p:nvSpPr>
        <p:spPr>
          <a:xfrm>
            <a:off x="1667324" y="2543908"/>
            <a:ext cx="5926032" cy="1875693"/>
          </a:xfrm>
        </p:spPr>
        <p:txBody>
          <a:bodyPr vert="horz" lIns="91440" tIns="45720" rIns="91440" bIns="45720" rtlCol="0" anchor="t">
            <a:normAutofit fontScale="92500" lnSpcReduction="10000"/>
          </a:bodyPr>
          <a:lstStyle/>
          <a:p>
            <a:endParaRPr lang="en-GB" sz="900" i="1">
              <a:solidFill>
                <a:schemeClr val="tx2"/>
              </a:solidFill>
              <a:latin typeface="Corbel"/>
              <a:cs typeface="Times New Roman"/>
            </a:endParaRPr>
          </a:p>
          <a:p>
            <a:r>
              <a:rPr lang="en-GB" sz="1200" i="1">
                <a:latin typeface="Corbel"/>
                <a:ea typeface="+mn-lt"/>
                <a:cs typeface="+mn-lt"/>
              </a:rPr>
              <a:t>The Dataset contains two-days credit card transactions made in September 2013 by European cardholders. The dataset is highly unbalanced with a low percentage of fraudulent transactions within several records of normal transactions. The positive class (frauds) account for 0.172% (492 frauds out of 284,807 transactions) of all transactions. Features V1, V2, ... V28 are the principal components obtained with PCA, the only features which have not been transformed with PCA are 'Time' and 'Amount'. Feature 'Time' contains the seconds elapsed between each transaction and the first transaction in the dataset. Feature 'Class' is the target variable with value 1 in case of fraud and 0 otherwise.</a:t>
            </a:r>
            <a:endParaRPr lang="en-GB" sz="1200" i="1">
              <a:latin typeface="Corbel"/>
              <a:cs typeface="Times New Roman"/>
            </a:endParaRPr>
          </a:p>
          <a:p>
            <a:br>
              <a:rPr lang="en-US" sz="900" i="1"/>
            </a:br>
            <a:br>
              <a:rPr lang="en-US" sz="900" i="1"/>
            </a:br>
            <a:endParaRPr lang="en-US" sz="1200" i="1">
              <a:latin typeface="Corbel"/>
              <a:cs typeface="Times New Roman"/>
            </a:endParaRPr>
          </a:p>
          <a:p>
            <a:endParaRPr lang="en-GB" sz="1200" i="1">
              <a:solidFill>
                <a:schemeClr val="tx2"/>
              </a:solidFill>
              <a:latin typeface="Corbel"/>
              <a:cs typeface="Times New Roman"/>
            </a:endParaRPr>
          </a:p>
        </p:txBody>
      </p:sp>
      <p:grpSp>
        <p:nvGrpSpPr>
          <p:cNvPr id="22" name="Group 21">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6793706" y="4146310"/>
            <a:ext cx="2356800" cy="2716805"/>
            <a:chOff x="-305" y="-4155"/>
            <a:chExt cx="2514948" cy="2174333"/>
          </a:xfrm>
          <a:solidFill>
            <a:schemeClr val="bg1">
              <a:alpha val="30000"/>
            </a:schemeClr>
          </a:solidFill>
        </p:grpSpPr>
        <p:sp>
          <p:nvSpPr>
            <p:cNvPr id="23" name="Freeform: Shape 22">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6" name="Freeform: Shape 25">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495202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8C119-DD10-2C12-54FF-79F6E7F44ECB}"/>
              </a:ext>
            </a:extLst>
          </p:cNvPr>
          <p:cNvSpPr>
            <a:spLocks noGrp="1"/>
          </p:cNvSpPr>
          <p:nvPr>
            <p:ph type="title"/>
          </p:nvPr>
        </p:nvSpPr>
        <p:spPr>
          <a:xfrm>
            <a:off x="2888819" y="815300"/>
            <a:ext cx="7886700" cy="1133693"/>
          </a:xfrm>
        </p:spPr>
        <p:txBody>
          <a:bodyPr>
            <a:normAutofit/>
          </a:bodyPr>
          <a:lstStyle/>
          <a:p>
            <a:r>
              <a:rPr lang="en-GB" sz="2800" b="1" i="1">
                <a:latin typeface="Times New Roman"/>
                <a:cs typeface="Calibri Light"/>
              </a:rPr>
              <a:t>Data </a:t>
            </a:r>
            <a:r>
              <a:rPr lang="en-GB" sz="2800" b="1" i="1" err="1">
                <a:latin typeface="Times New Roman"/>
                <a:cs typeface="Calibri Light"/>
              </a:rPr>
              <a:t>Preprocessing</a:t>
            </a:r>
            <a:endParaRPr lang="en-GB" sz="2800" b="1" i="1">
              <a:latin typeface="Times New Roman"/>
              <a:cs typeface="Calibri Light"/>
            </a:endParaRPr>
          </a:p>
        </p:txBody>
      </p:sp>
      <p:graphicFrame>
        <p:nvGraphicFramePr>
          <p:cNvPr id="5" name="Content Placeholder 2">
            <a:extLst>
              <a:ext uri="{FF2B5EF4-FFF2-40B4-BE49-F238E27FC236}">
                <a16:creationId xmlns:a16="http://schemas.microsoft.com/office/drawing/2014/main" id="{D0BFAC6B-F9EC-E9F4-A3C3-AF557AAB3AC3}"/>
              </a:ext>
            </a:extLst>
          </p:cNvPr>
          <p:cNvGraphicFramePr>
            <a:graphicFrameLocks noGrp="1"/>
          </p:cNvGraphicFramePr>
          <p:nvPr>
            <p:ph idx="1"/>
            <p:extLst>
              <p:ext uri="{D42A27DB-BD31-4B8C-83A1-F6EECF244321}">
                <p14:modId xmlns:p14="http://schemas.microsoft.com/office/powerpoint/2010/main" val="2270563935"/>
              </p:ext>
            </p:extLst>
          </p:nvPr>
        </p:nvGraphicFramePr>
        <p:xfrm>
          <a:off x="770515" y="1749776"/>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199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40">
            <a:extLst>
              <a:ext uri="{FF2B5EF4-FFF2-40B4-BE49-F238E27FC236}">
                <a16:creationId xmlns:a16="http://schemas.microsoft.com/office/drawing/2014/main" id="{DC6BEC6B-5C77-412D-B45A-5B0F46FED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ontent Placeholder 25">
            <a:extLst>
              <a:ext uri="{FF2B5EF4-FFF2-40B4-BE49-F238E27FC236}">
                <a16:creationId xmlns:a16="http://schemas.microsoft.com/office/drawing/2014/main" id="{1F08D9A4-230A-D980-C398-14977FEC6FB5}"/>
              </a:ext>
            </a:extLst>
          </p:cNvPr>
          <p:cNvSpPr>
            <a:spLocks noGrp="1"/>
          </p:cNvSpPr>
          <p:nvPr>
            <p:ph idx="1"/>
          </p:nvPr>
        </p:nvSpPr>
        <p:spPr>
          <a:xfrm>
            <a:off x="410936" y="3425557"/>
            <a:ext cx="2993226" cy="4272681"/>
          </a:xfrm>
        </p:spPr>
        <p:txBody>
          <a:bodyPr vert="horz" lIns="91440" tIns="45720" rIns="91440" bIns="45720" rtlCol="0" anchor="t">
            <a:normAutofit/>
          </a:bodyPr>
          <a:lstStyle/>
          <a:p>
            <a:r>
              <a:rPr lang="en-US" sz="1700" b="1" dirty="0">
                <a:cs typeface="Calibri"/>
              </a:rPr>
              <a:t>Histogram of each features:</a:t>
            </a:r>
          </a:p>
          <a:p>
            <a:pPr marL="0" indent="0">
              <a:buNone/>
            </a:pPr>
            <a:endParaRPr lang="en-US" sz="1700" b="1" dirty="0">
              <a:cs typeface="Calibri"/>
            </a:endParaRPr>
          </a:p>
        </p:txBody>
      </p:sp>
      <p:sp>
        <p:nvSpPr>
          <p:cNvPr id="2" name="TextBox 1">
            <a:extLst>
              <a:ext uri="{FF2B5EF4-FFF2-40B4-BE49-F238E27FC236}">
                <a16:creationId xmlns:a16="http://schemas.microsoft.com/office/drawing/2014/main" id="{36813C6D-C9C1-30B4-F1B3-2DD45B760080}"/>
              </a:ext>
            </a:extLst>
          </p:cNvPr>
          <p:cNvSpPr txBox="1"/>
          <p:nvPr/>
        </p:nvSpPr>
        <p:spPr>
          <a:xfrm>
            <a:off x="3537857" y="664029"/>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i="1" dirty="0">
                <a:latin typeface="Times New Roman"/>
                <a:cs typeface="Arial"/>
              </a:rPr>
              <a:t>Result​</a:t>
            </a:r>
            <a:endParaRPr lang="en-US" sz="2800" b="1" i="1">
              <a:latin typeface="Times New Roman"/>
              <a:cs typeface="Calibri"/>
            </a:endParaRPr>
          </a:p>
        </p:txBody>
      </p:sp>
      <p:pic>
        <p:nvPicPr>
          <p:cNvPr id="3" name="Picture 4" descr="Chart&#10;&#10;Description automatically generated">
            <a:extLst>
              <a:ext uri="{FF2B5EF4-FFF2-40B4-BE49-F238E27FC236}">
                <a16:creationId xmlns:a16="http://schemas.microsoft.com/office/drawing/2014/main" id="{6562F88F-F811-E071-1666-A9864ABE26F4}"/>
              </a:ext>
            </a:extLst>
          </p:cNvPr>
          <p:cNvPicPr>
            <a:picLocks noChangeAspect="1"/>
          </p:cNvPicPr>
          <p:nvPr/>
        </p:nvPicPr>
        <p:blipFill>
          <a:blip r:embed="rId2"/>
          <a:stretch>
            <a:fillRect/>
          </a:stretch>
        </p:blipFill>
        <p:spPr>
          <a:xfrm>
            <a:off x="3733800" y="1558035"/>
            <a:ext cx="4430485" cy="4634557"/>
          </a:xfrm>
          <a:prstGeom prst="rect">
            <a:avLst/>
          </a:prstGeom>
        </p:spPr>
      </p:pic>
    </p:spTree>
    <p:extLst>
      <p:ext uri="{BB962C8B-B14F-4D97-AF65-F5344CB8AC3E}">
        <p14:creationId xmlns:p14="http://schemas.microsoft.com/office/powerpoint/2010/main" val="4154690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10">
            <a:extLst>
              <a:ext uri="{FF2B5EF4-FFF2-40B4-BE49-F238E27FC236}">
                <a16:creationId xmlns:a16="http://schemas.microsoft.com/office/drawing/2014/main" id="{73C994B4-9721-4148-9EEC-6793CECDE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2" y="-1"/>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1" name="Rectangle 12">
            <a:extLst>
              <a:ext uri="{FF2B5EF4-FFF2-40B4-BE49-F238E27FC236}">
                <a16:creationId xmlns:a16="http://schemas.microsoft.com/office/drawing/2014/main" id="{F9D95E49-763A-4886-B038-82F7347405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 y="0"/>
            <a:ext cx="9141714"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2" name="Rectangle 14">
            <a:extLst>
              <a:ext uri="{FF2B5EF4-FFF2-40B4-BE49-F238E27FC236}">
                <a16:creationId xmlns:a16="http://schemas.microsoft.com/office/drawing/2014/main" id="{E43DC68B-54DD-4053-BE4D-6152596843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8743" y="699899"/>
            <a:ext cx="8035257"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16">
            <a:extLst>
              <a:ext uri="{FF2B5EF4-FFF2-40B4-BE49-F238E27FC236}">
                <a16:creationId xmlns:a16="http://schemas.microsoft.com/office/drawing/2014/main" id="{36F31C88-3DEF-4EA8-AE3A-49441413FC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713232"/>
            <a:ext cx="317173" cy="5404104"/>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endParaRPr>
          </a:p>
        </p:txBody>
      </p:sp>
      <p:sp>
        <p:nvSpPr>
          <p:cNvPr id="34" name="Content Placeholder 7">
            <a:extLst>
              <a:ext uri="{FF2B5EF4-FFF2-40B4-BE49-F238E27FC236}">
                <a16:creationId xmlns:a16="http://schemas.microsoft.com/office/drawing/2014/main" id="{0295AC1C-0C4F-B923-E77E-0A4B197D8DA8}"/>
              </a:ext>
            </a:extLst>
          </p:cNvPr>
          <p:cNvSpPr>
            <a:spLocks noGrp="1"/>
          </p:cNvSpPr>
          <p:nvPr>
            <p:ph idx="1"/>
          </p:nvPr>
        </p:nvSpPr>
        <p:spPr>
          <a:xfrm>
            <a:off x="1323419" y="1421766"/>
            <a:ext cx="2499052" cy="3138987"/>
          </a:xfrm>
        </p:spPr>
        <p:txBody>
          <a:bodyPr anchor="t">
            <a:normAutofit/>
          </a:bodyPr>
          <a:lstStyle/>
          <a:p>
            <a:r>
              <a:rPr lang="en-US" sz="1700" b="1" dirty="0">
                <a:latin typeface="Calibri"/>
                <a:cs typeface="Calibri"/>
              </a:rPr>
              <a:t>Analysis of Valid and Fraud Transactions:</a:t>
            </a:r>
          </a:p>
          <a:p>
            <a:pPr marL="0" indent="0">
              <a:buNone/>
            </a:pPr>
            <a:endParaRPr lang="en-US" sz="1700" b="1" dirty="0">
              <a:latin typeface="Calibri"/>
              <a:cs typeface="Calibri"/>
            </a:endParaRPr>
          </a:p>
        </p:txBody>
      </p:sp>
      <p:cxnSp>
        <p:nvCxnSpPr>
          <p:cNvPr id="35" name="Straight Connector 18">
            <a:extLst>
              <a:ext uri="{FF2B5EF4-FFF2-40B4-BE49-F238E27FC236}">
                <a16:creationId xmlns:a16="http://schemas.microsoft.com/office/drawing/2014/main" id="{F085D7B9-E066-4923-8CB7-294BF306296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524492"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20">
            <a:extLst>
              <a:ext uri="{FF2B5EF4-FFF2-40B4-BE49-F238E27FC236}">
                <a16:creationId xmlns:a16="http://schemas.microsoft.com/office/drawing/2014/main" id="{5EACA08E-D537-41C6-96A5-5900E05D32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18001"/>
            <a:ext cx="9144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pic>
        <p:nvPicPr>
          <p:cNvPr id="3" name="Picture 4" descr="Chart, bar chart&#10;&#10;Description automatically generated">
            <a:extLst>
              <a:ext uri="{FF2B5EF4-FFF2-40B4-BE49-F238E27FC236}">
                <a16:creationId xmlns:a16="http://schemas.microsoft.com/office/drawing/2014/main" id="{3EFF6C9D-20BE-4094-B159-BDBEA91A3859}"/>
              </a:ext>
            </a:extLst>
          </p:cNvPr>
          <p:cNvPicPr>
            <a:picLocks noChangeAspect="1"/>
          </p:cNvPicPr>
          <p:nvPr/>
        </p:nvPicPr>
        <p:blipFill>
          <a:blip r:embed="rId2"/>
          <a:stretch>
            <a:fillRect/>
          </a:stretch>
        </p:blipFill>
        <p:spPr>
          <a:xfrm>
            <a:off x="1186543" y="2435729"/>
            <a:ext cx="3679370" cy="3292826"/>
          </a:xfrm>
          <a:prstGeom prst="rect">
            <a:avLst/>
          </a:prstGeom>
        </p:spPr>
      </p:pic>
      <p:pic>
        <p:nvPicPr>
          <p:cNvPr id="5" name="Picture 5" descr="Chart, waterfall chart&#10;&#10;Description automatically generated">
            <a:extLst>
              <a:ext uri="{FF2B5EF4-FFF2-40B4-BE49-F238E27FC236}">
                <a16:creationId xmlns:a16="http://schemas.microsoft.com/office/drawing/2014/main" id="{7A7507D0-EEDC-D99E-B553-1F0F1C84442F}"/>
              </a:ext>
            </a:extLst>
          </p:cNvPr>
          <p:cNvPicPr>
            <a:picLocks noChangeAspect="1"/>
          </p:cNvPicPr>
          <p:nvPr/>
        </p:nvPicPr>
        <p:blipFill>
          <a:blip r:embed="rId3"/>
          <a:stretch>
            <a:fillRect/>
          </a:stretch>
        </p:blipFill>
        <p:spPr>
          <a:xfrm>
            <a:off x="5617029" y="2497704"/>
            <a:ext cx="2743200" cy="3147107"/>
          </a:xfrm>
          <a:prstGeom prst="rect">
            <a:avLst/>
          </a:prstGeom>
        </p:spPr>
      </p:pic>
    </p:spTree>
    <p:extLst>
      <p:ext uri="{BB962C8B-B14F-4D97-AF65-F5344CB8AC3E}">
        <p14:creationId xmlns:p14="http://schemas.microsoft.com/office/powerpoint/2010/main" val="351867709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C60B4F-BC3B-4500-94A0-12B650EB3A96}">
  <ds:schemaRefs>
    <ds:schemaRef ds:uri="http://schemas.microsoft.com/sharepoint/v3/contenttype/forms"/>
  </ds:schemaRefs>
</ds:datastoreItem>
</file>

<file path=customXml/itemProps2.xml><?xml version="1.0" encoding="utf-8"?>
<ds:datastoreItem xmlns:ds="http://schemas.openxmlformats.org/officeDocument/2006/customXml" ds:itemID="{78B1A62B-AC56-4FF8-A85C-85C0B480DAF8}">
  <ds:schemaRefs>
    <ds:schemaRef ds:uri="71af3243-3dd4-4a8d-8c0d-dd76da1f02a5"/>
    <ds:schemaRef ds:uri="http://schemas.microsoft.com/office/2006/metadata/properties"/>
    <ds:schemaRef ds:uri="http://schemas.microsoft.com/office/infopath/2007/PartnerControls"/>
    <ds:schemaRef ds:uri="http://www.w3.org/2000/xmlns/"/>
    <ds:schemaRef ds:uri="http://www.w3.org/2001/XMLSchema-instance"/>
  </ds:schemaRefs>
</ds:datastoreItem>
</file>

<file path=customXml/itemProps3.xml><?xml version="1.0" encoding="utf-8"?>
<ds:datastoreItem xmlns:ds="http://schemas.openxmlformats.org/officeDocument/2006/customXml" ds:itemID="{26E2ACFD-A954-4AE5-A646-04099F7008FA}">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On-screen Show (4:3)</PresentationFormat>
  <Slides>11</Slides>
  <Notes>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  </vt:lpstr>
      <vt:lpstr>Problem Statement </vt:lpstr>
      <vt:lpstr>        Literature Review</vt:lpstr>
      <vt:lpstr>          Proposed Scheme</vt:lpstr>
      <vt:lpstr>Overview Of The System</vt:lpstr>
      <vt:lpstr>Data Collection</vt:lpstr>
      <vt:lpstr>Data Preprocessing</vt:lpstr>
      <vt:lpstr>PowerPoint Presentation</vt:lpstr>
      <vt:lpstr>PowerPoint Presentation</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design</dc:title>
  <dc:creator/>
  <cp:revision>101</cp:revision>
  <dcterms:created xsi:type="dcterms:W3CDTF">2023-01-28T15:17:23Z</dcterms:created>
  <dcterms:modified xsi:type="dcterms:W3CDTF">2023-04-12T12:29:43Z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